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8"/>
  </p:notesMasterIdLst>
  <p:sldIdLst>
    <p:sldId id="256" r:id="rId2"/>
    <p:sldId id="348" r:id="rId3"/>
    <p:sldId id="349" r:id="rId4"/>
    <p:sldId id="350" r:id="rId5"/>
    <p:sldId id="352" r:id="rId6"/>
    <p:sldId id="35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1B"/>
    <a:srgbClr val="FF0000"/>
    <a:srgbClr val="D12C24"/>
    <a:srgbClr val="C0E218"/>
    <a:srgbClr val="FFCB96"/>
    <a:srgbClr val="F37121"/>
    <a:srgbClr val="C70039"/>
    <a:srgbClr val="00B0F0"/>
    <a:srgbClr val="111D5E"/>
    <a:srgbClr val="FFE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 snapToObjects="1">
      <p:cViewPr varScale="1">
        <p:scale>
          <a:sx n="86" d="100"/>
          <a:sy n="86" d="100"/>
        </p:scale>
        <p:origin x="276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9CCBA-9B9F-4EEB-A824-B7D30F260A95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4FAE1-55C5-4570-9EA0-A459C725E29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53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34C1F13-89F7-9548-AD28-7CF8AE5F1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4"/>
            <a:ext cx="12191998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0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34C1F13-89F7-9548-AD28-7CF8AE5F1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1714"/>
            <a:ext cx="12181171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1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34C1F13-89F7-9548-AD28-7CF8AE5F1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1714"/>
            <a:ext cx="12181171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9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92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5B98-A818-45DC-87C5-059CC08B3071}" type="datetimeFigureOut">
              <a:rPr lang="es-CO" smtClean="0"/>
              <a:t>17/11/2023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69BA-CA77-4CC0-925F-BF252B3A8551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4C1F13-89F7-9548-AD28-7CF8AE5F1F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6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2" r:id="rId2"/>
    <p:sldLayoutId id="2147483688" r:id="rId3"/>
    <p:sldLayoutId id="21474836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3947C71-6F72-6D40-AE75-85A488FA34F9}"/>
              </a:ext>
            </a:extLst>
          </p:cNvPr>
          <p:cNvSpPr txBox="1"/>
          <p:nvPr/>
        </p:nvSpPr>
        <p:spPr>
          <a:xfrm>
            <a:off x="520630" y="4533923"/>
            <a:ext cx="2303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Museo Sans 900" panose="02000000000000000000" pitchFamily="50" charset="0"/>
              </a:rPr>
              <a:t>Subsecretaría </a:t>
            </a:r>
          </a:p>
          <a:p>
            <a:r>
              <a:rPr lang="es-CO" sz="2000" dirty="0">
                <a:solidFill>
                  <a:schemeClr val="bg1"/>
                </a:solidFill>
                <a:latin typeface="Museo Sans 900" panose="02000000000000000000" pitchFamily="50" charset="0"/>
              </a:rPr>
              <a:t>de Gestión Local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159FC9E-19F6-4A78-89EC-0865794063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0" y="5269519"/>
            <a:ext cx="1347227" cy="13472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947C71-6F72-6D40-AE75-85A488FA34F9}"/>
              </a:ext>
            </a:extLst>
          </p:cNvPr>
          <p:cNvSpPr txBox="1"/>
          <p:nvPr/>
        </p:nvSpPr>
        <p:spPr>
          <a:xfrm>
            <a:off x="556490" y="455797"/>
            <a:ext cx="7484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effectLst>
                  <a:outerShdw blurRad="88900" dist="63500" dir="8100000" algn="tr" rotWithShape="0">
                    <a:prstClr val="black">
                      <a:alpha val="74000"/>
                    </a:prstClr>
                  </a:outerShdw>
                </a:effectLst>
                <a:latin typeface="Museo Sans 900" panose="02000000000000000000" pitchFamily="50" charset="0"/>
              </a:rPr>
              <a:t>LOCALIDAD DE BOSA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947C71-6F72-6D40-AE75-85A488FA34F9}"/>
              </a:ext>
            </a:extLst>
          </p:cNvPr>
          <p:cNvSpPr txBox="1"/>
          <p:nvPr/>
        </p:nvSpPr>
        <p:spPr>
          <a:xfrm>
            <a:off x="520630" y="1616191"/>
            <a:ext cx="5387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Museo Sans 900" panose="02000000000000000000" pitchFamily="50" charset="0"/>
              </a:rPr>
              <a:t>BIENVENIDOS A LA SEMANA DE LA PARTICIPACIÓN 2023</a:t>
            </a:r>
            <a:endParaRPr lang="es-CO" sz="36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0" y="1379127"/>
            <a:ext cx="3739896" cy="0"/>
          </a:xfrm>
          <a:prstGeom prst="line">
            <a:avLst/>
          </a:prstGeom>
          <a:ln w="28575">
            <a:solidFill>
              <a:srgbClr val="F9D2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157" y="219467"/>
            <a:ext cx="1943543" cy="160056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8A39599-42FF-08FF-9AFD-4FBD463A67AF}"/>
              </a:ext>
            </a:extLst>
          </p:cNvPr>
          <p:cNvSpPr txBox="1"/>
          <p:nvPr/>
        </p:nvSpPr>
        <p:spPr>
          <a:xfrm>
            <a:off x="556490" y="3384604"/>
            <a:ext cx="4569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useo Sans 900" panose="02000000000000000000" pitchFamily="50" charset="0"/>
              </a:rPr>
              <a:t>Mapa de relaciones de las instancias de participación en la localidad de Bosa (Sociograma).</a:t>
            </a:r>
            <a:endParaRPr lang="es-CO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3159FC9E-19F6-4A78-89EC-0865794063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F5CE05-A0B0-A14E-ADE2-FEE254ED4F62}"/>
              </a:ext>
            </a:extLst>
          </p:cNvPr>
          <p:cNvSpPr txBox="1"/>
          <p:nvPr/>
        </p:nvSpPr>
        <p:spPr>
          <a:xfrm>
            <a:off x="654351" y="1968387"/>
            <a:ext cx="10488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Museo Sans 900" panose="02000000000000000000" pitchFamily="50" charset="0"/>
              </a:rPr>
              <a:t>¿CUÁNTAS INSTANCIAS DE PARTICIPACIÓN TIENE BOSA?</a:t>
            </a:r>
            <a:endParaRPr lang="es-CO" sz="36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9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313;p16"/>
          <p:cNvSpPr txBox="1">
            <a:spLocks noChangeArrowheads="1"/>
          </p:cNvSpPr>
          <p:nvPr/>
        </p:nvSpPr>
        <p:spPr bwMode="auto">
          <a:xfrm>
            <a:off x="4052115" y="415010"/>
            <a:ext cx="4087771" cy="47487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CO" sz="2800" b="1" dirty="0">
                <a:solidFill>
                  <a:schemeClr val="bg1"/>
                </a:solidFill>
                <a:latin typeface="Tw Cen MT" charset="0"/>
              </a:rPr>
              <a:t>INSTANCIAS DE PARTICIPACIÓN</a:t>
            </a:r>
            <a:endParaRPr lang="es-CO" sz="1600" b="1" dirty="0">
              <a:solidFill>
                <a:schemeClr val="bg1"/>
              </a:solidFill>
              <a:latin typeface="Tw Cen MT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4819988" y="2208965"/>
            <a:ext cx="2304143" cy="2312431"/>
            <a:chOff x="5228328" y="1510150"/>
            <a:chExt cx="2304143" cy="231243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328" y="1510150"/>
              <a:ext cx="2304143" cy="2312431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5247003" y="1976931"/>
              <a:ext cx="22322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1600" b="1" dirty="0">
                  <a:latin typeface="Museo Sans 700" panose="02000000000000000000" pitchFamily="50" charset="0"/>
                </a:rPr>
                <a:t>Instancias de participación Formales y no formales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919748" y="2621587"/>
              <a:ext cx="88678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_tradnl" sz="5400" b="1" dirty="0">
                  <a:latin typeface="Museo Sans 900" panose="02000000000000000000" pitchFamily="50" charset="0"/>
                </a:rPr>
                <a:t>49</a:t>
              </a:r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3474826" y="1806298"/>
            <a:ext cx="6804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latin typeface="Museo Sans 700" panose="02000000000000000000" pitchFamily="50" charset="0"/>
              </a:rPr>
              <a:t>Tenemos un total de: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5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3159FC9E-19F6-4A78-89EC-0865794063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F5CE05-A0B0-A14E-ADE2-FEE254ED4F62}"/>
              </a:ext>
            </a:extLst>
          </p:cNvPr>
          <p:cNvSpPr txBox="1"/>
          <p:nvPr/>
        </p:nvSpPr>
        <p:spPr>
          <a:xfrm>
            <a:off x="557635" y="1739787"/>
            <a:ext cx="10488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Museo Sans 900" panose="02000000000000000000" pitchFamily="50" charset="0"/>
              </a:rPr>
              <a:t>¿ CUÁNTOS SECTORES TENEMOS EN LAS 49 INSTANCIAS DE PARTICIPACIÓN CIUDADANA?</a:t>
            </a:r>
            <a:endParaRPr lang="es-CO" sz="36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5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313;p16"/>
          <p:cNvSpPr txBox="1">
            <a:spLocks noChangeArrowheads="1"/>
          </p:cNvSpPr>
          <p:nvPr/>
        </p:nvSpPr>
        <p:spPr bwMode="auto">
          <a:xfrm>
            <a:off x="4052115" y="415010"/>
            <a:ext cx="4087771" cy="47487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CO" sz="2800" b="1" dirty="0">
                <a:solidFill>
                  <a:schemeClr val="bg1"/>
                </a:solidFill>
                <a:latin typeface="Tw Cen MT" charset="0"/>
              </a:rPr>
              <a:t>INSTANCIAS DE PARTICIPACIÓN</a:t>
            </a:r>
            <a:endParaRPr lang="es-CO" sz="1600" b="1" dirty="0">
              <a:solidFill>
                <a:schemeClr val="bg1"/>
              </a:solidFill>
              <a:latin typeface="Tw Cen MT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32498"/>
              </p:ext>
            </p:extLst>
          </p:nvPr>
        </p:nvGraphicFramePr>
        <p:xfrm>
          <a:off x="574239" y="2941099"/>
          <a:ext cx="476314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283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Museo Sans 700" panose="02000000000000000000" pitchFamily="50" charset="0"/>
                        </a:rPr>
                        <a:t>SECTORES</a:t>
                      </a:r>
                    </a:p>
                  </a:txBody>
                  <a:tcPr>
                    <a:solidFill>
                      <a:srgbClr val="F9D2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Museo Sans 700" panose="02000000000000000000" pitchFamily="50" charset="0"/>
                        </a:rPr>
                        <a:t>CANTIDAD</a:t>
                      </a:r>
                    </a:p>
                  </a:txBody>
                  <a:tcPr>
                    <a:solidFill>
                      <a:srgbClr val="F9D2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83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latin typeface="Museo Sans 700" panose="02000000000000000000" pitchFamily="50" charset="0"/>
                        </a:rPr>
                        <a:t>Ambiente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latin typeface="Museo Sans 700" panose="02000000000000000000" pitchFamily="50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83"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Bienestar poblacional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283"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Bienestar Social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5175132" y="986834"/>
            <a:ext cx="2304143" cy="2312431"/>
            <a:chOff x="5228328" y="1510150"/>
            <a:chExt cx="2304143" cy="231243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328" y="1510150"/>
              <a:ext cx="2304143" cy="2312431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5300199" y="1938889"/>
              <a:ext cx="22322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1600" b="1" dirty="0">
                  <a:latin typeface="Museo Sans 700" panose="02000000000000000000" pitchFamily="50" charset="0"/>
                </a:rPr>
                <a:t>Sectores en las 49 instancias de participación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6009510" y="2615179"/>
              <a:ext cx="8867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5400" b="1" dirty="0">
                  <a:latin typeface="Museo Sans 900" panose="02000000000000000000" pitchFamily="50" charset="0"/>
                </a:rPr>
                <a:t>15</a:t>
              </a:r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3404487" y="1078345"/>
            <a:ext cx="6804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latin typeface="Museo Sans 700" panose="02000000000000000000" pitchFamily="50" charset="0"/>
              </a:rPr>
              <a:t>Tenemos un total de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2E0EE15-BEA2-0621-A28C-BE659D54D8F8}"/>
              </a:ext>
            </a:extLst>
          </p:cNvPr>
          <p:cNvGraphicFramePr>
            <a:graphicFrameLocks noGrp="1"/>
          </p:cNvGraphicFramePr>
          <p:nvPr/>
        </p:nvGraphicFramePr>
        <p:xfrm>
          <a:off x="574239" y="4769899"/>
          <a:ext cx="476314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283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latin typeface="Museo Sans 700" panose="02000000000000000000" pitchFamily="50" charset="0"/>
                        </a:rPr>
                        <a:t>Comunidades étnicas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latin typeface="Museo Sans 700" panose="02000000000000000000" pitchFamily="50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83"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Control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Espacios físicos y simbólicos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283"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Comunicaciones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1BF0C3B-A631-CFEB-D70B-FB147DD8C985}"/>
              </a:ext>
            </a:extLst>
          </p:cNvPr>
          <p:cNvGraphicFramePr>
            <a:graphicFrameLocks noGrp="1"/>
          </p:cNvGraphicFramePr>
          <p:nvPr/>
        </p:nvGraphicFramePr>
        <p:xfrm>
          <a:off x="7204025" y="2945086"/>
          <a:ext cx="4763139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8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283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Museo Sans 700" panose="02000000000000000000" pitchFamily="50" charset="0"/>
                        </a:rPr>
                        <a:t>SECTORES</a:t>
                      </a:r>
                    </a:p>
                  </a:txBody>
                  <a:tcPr>
                    <a:solidFill>
                      <a:srgbClr val="F9D2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Museo Sans 700" panose="02000000000000000000" pitchFamily="50" charset="0"/>
                        </a:rPr>
                        <a:t>CANTIDAD</a:t>
                      </a:r>
                    </a:p>
                  </a:txBody>
                  <a:tcPr>
                    <a:solidFill>
                      <a:srgbClr val="F9D2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83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latin typeface="Museo Sans 700" panose="02000000000000000000" pitchFamily="50" charset="0"/>
                        </a:rPr>
                        <a:t>Género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latin typeface="Museo Sans 700" panose="02000000000000000000" pitchFamily="50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83"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Diversidad 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Movilidad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283"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Recreación y deportes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83"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Paz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38159"/>
                  </a:ext>
                </a:extLst>
              </a:tr>
              <a:tr h="305283"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Productividad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85015"/>
                  </a:ext>
                </a:extLst>
              </a:tr>
              <a:tr h="305283"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Museo Sans 700" panose="02000000000000000000" pitchFamily="50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654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6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3159FC9E-19F6-4A78-89EC-0865794063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F5CE05-A0B0-A14E-ADE2-FEE254ED4F62}"/>
              </a:ext>
            </a:extLst>
          </p:cNvPr>
          <p:cNvSpPr txBox="1"/>
          <p:nvPr/>
        </p:nvSpPr>
        <p:spPr>
          <a:xfrm>
            <a:off x="699247" y="1753106"/>
            <a:ext cx="104887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chemeClr val="bg1"/>
                </a:solidFill>
                <a:latin typeface="Museo Sans 900" panose="02000000000000000000" pitchFamily="50" charset="0"/>
              </a:rPr>
              <a:t>Identifica y mapea los actores con vínculos sólidos, interacciones menos arraigadas, situaciones de conflicto y aquellos que aún no tienen una conexión establecida con la Alcaldía Local de Bosa en el contexto de la participación ciudadana. </a:t>
            </a:r>
          </a:p>
          <a:p>
            <a:pPr algn="just"/>
            <a:endParaRPr lang="es-ES" sz="32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Museo Sans 900" panose="02000000000000000000" pitchFamily="50" charset="0"/>
              </a:rPr>
              <a:t>¿Cuáles son los principales actores y cómo se posicionan en estos diferentes niveles de relación?</a:t>
            </a:r>
            <a:endParaRPr lang="es-CO" sz="32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4173</TotalTime>
  <Words>187</Words>
  <Application>Microsoft Office PowerPoint</Application>
  <PresentationFormat>Panorámica</PresentationFormat>
  <Paragraphs>54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Museo Sans 700</vt:lpstr>
      <vt:lpstr>Museo Sans 900</vt:lpstr>
      <vt:lpstr>Tw Cen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Evelin Milena Quiñones Cabezas</cp:lastModifiedBy>
  <cp:revision>502</cp:revision>
  <dcterms:created xsi:type="dcterms:W3CDTF">2020-01-14T13:48:49Z</dcterms:created>
  <dcterms:modified xsi:type="dcterms:W3CDTF">2023-11-17T23:57:19Z</dcterms:modified>
</cp:coreProperties>
</file>