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0"/>
  </p:notesMasterIdLst>
  <p:sldIdLst>
    <p:sldId id="256" r:id="rId2"/>
    <p:sldId id="348" r:id="rId3"/>
    <p:sldId id="349" r:id="rId4"/>
    <p:sldId id="350" r:id="rId5"/>
    <p:sldId id="351" r:id="rId6"/>
    <p:sldId id="353" r:id="rId7"/>
    <p:sldId id="354" r:id="rId8"/>
    <p:sldId id="356" r:id="rId9"/>
    <p:sldId id="360" r:id="rId10"/>
    <p:sldId id="361" r:id="rId11"/>
    <p:sldId id="366" r:id="rId12"/>
    <p:sldId id="364" r:id="rId13"/>
    <p:sldId id="363" r:id="rId14"/>
    <p:sldId id="362" r:id="rId15"/>
    <p:sldId id="359" r:id="rId16"/>
    <p:sldId id="358" r:id="rId17"/>
    <p:sldId id="355" r:id="rId18"/>
    <p:sldId id="357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035"/>
    <a:srgbClr val="F9D21B"/>
    <a:srgbClr val="F793E2"/>
    <a:srgbClr val="F75B9A"/>
    <a:srgbClr val="C70039"/>
    <a:srgbClr val="EA0043"/>
    <a:srgbClr val="FF0000"/>
    <a:srgbClr val="D12C24"/>
    <a:srgbClr val="C0E218"/>
    <a:srgbClr val="FFC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5768" autoAdjust="0"/>
  </p:normalViewPr>
  <p:slideViewPr>
    <p:cSldViewPr snapToGrid="0" snapToObjects="1">
      <p:cViewPr varScale="1">
        <p:scale>
          <a:sx n="82" d="100"/>
          <a:sy n="82" d="100"/>
        </p:scale>
        <p:origin x="174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A%20FERNANDA%20URREGO\SECRETARIA%20DE%20GOBIERNO\Encuesta\Resultados%20encuesta%20de%20participaci&#243;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874968211201097E-2"/>
          <c:y val="0.10556171634467194"/>
          <c:w val="0.8030682256063566"/>
          <c:h val="0.672450407615916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4D-42CC-9D54-4ED50A149DD9}"/>
              </c:ext>
            </c:extLst>
          </c:dPt>
          <c:dPt>
            <c:idx val="1"/>
            <c:bubble3D val="0"/>
            <c:spPr>
              <a:solidFill>
                <a:srgbClr val="F9D21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4D-42CC-9D54-4ED50A149DD9}"/>
              </c:ext>
            </c:extLst>
          </c:dPt>
          <c:dPt>
            <c:idx val="2"/>
            <c:bubble3D val="0"/>
            <c:spPr>
              <a:solidFill>
                <a:srgbClr val="EE103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4D-42CC-9D54-4ED50A149DD9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4D-42CC-9D54-4ED50A149DD9}"/>
              </c:ext>
            </c:extLst>
          </c:dPt>
          <c:dLbls>
            <c:dLbl>
              <c:idx val="0"/>
              <c:layout>
                <c:manualLayout>
                  <c:x val="0.2038070284444379"/>
                  <c:y val="1.79981647540664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4D-42CC-9D54-4ED50A149DD9}"/>
                </c:ext>
              </c:extLst>
            </c:dLbl>
            <c:dLbl>
              <c:idx val="1"/>
              <c:layout>
                <c:manualLayout>
                  <c:x val="3.8363675942482425E-2"/>
                  <c:y val="2.2497705942582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4D-42CC-9D54-4ED50A149DD9}"/>
                </c:ext>
              </c:extLst>
            </c:dLbl>
            <c:dLbl>
              <c:idx val="2"/>
              <c:layout>
                <c:manualLayout>
                  <c:x val="-0.20620475819084305"/>
                  <c:y val="-0.197979812294730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4D-42CC-9D54-4ED50A149DD9}"/>
                </c:ext>
              </c:extLst>
            </c:dLbl>
            <c:dLbl>
              <c:idx val="3"/>
              <c:layout>
                <c:manualLayout>
                  <c:x val="-0.11748875757385244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4D-42CC-9D54-4ED50A149DD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Hoja2!$I$9:$I$12</c:f>
              <c:strCache>
                <c:ptCount val="4"/>
                <c:pt idx="0">
                  <c:v>18 a 25</c:v>
                </c:pt>
                <c:pt idx="1">
                  <c:v>26 a 40</c:v>
                </c:pt>
                <c:pt idx="2">
                  <c:v>41 a 60</c:v>
                </c:pt>
                <c:pt idx="3">
                  <c:v>más de 60</c:v>
                </c:pt>
              </c:strCache>
            </c:strRef>
          </c:cat>
          <c:val>
            <c:numRef>
              <c:f>Hoja2!$J$9:$J$12</c:f>
              <c:numCache>
                <c:formatCode>0%</c:formatCode>
                <c:ptCount val="4"/>
                <c:pt idx="0">
                  <c:v>9.3283582089552244E-2</c:v>
                </c:pt>
                <c:pt idx="1">
                  <c:v>0.28358208955223879</c:v>
                </c:pt>
                <c:pt idx="2">
                  <c:v>0.35447761194029853</c:v>
                </c:pt>
                <c:pt idx="3">
                  <c:v>0.26865671641791045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4D-42CC-9D54-4ED50A149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Hoja9!$K$12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rgbClr val="EE1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Alcaldía Local de Bosa tiene como una de sus funciones promover la participación ciudadana. </c:v>
                </c:pt>
              </c:strCache>
            </c:strRef>
          </c:cat>
          <c:val>
            <c:numRef>
              <c:f>Hoja9!$K$13</c:f>
              <c:numCache>
                <c:formatCode>0%</c:formatCode>
                <c:ptCount val="1"/>
                <c:pt idx="0">
                  <c:v>0.75704225352112675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061-9E74-C0C98D9F8851}"/>
            </c:ext>
          </c:extLst>
        </c:ser>
        <c:ser>
          <c:idx val="1"/>
          <c:order val="1"/>
          <c:tx>
            <c:strRef>
              <c:f>Hoja9!$L$12</c:f>
              <c:strCache>
                <c:ptCount val="1"/>
                <c:pt idx="0">
                  <c:v>Un poco de acuerdo</c:v>
                </c:pt>
              </c:strCache>
            </c:strRef>
          </c:tx>
          <c:spPr>
            <a:solidFill>
              <a:srgbClr val="F75B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Alcaldía Local de Bosa tiene como una de sus funciones promover la participación ciudadana. </c:v>
                </c:pt>
              </c:strCache>
            </c:strRef>
          </c:cat>
          <c:val>
            <c:numRef>
              <c:f>Hoja9!$L$13</c:f>
              <c:numCache>
                <c:formatCode>0%</c:formatCode>
                <c:ptCount val="1"/>
                <c:pt idx="0">
                  <c:v>0.16901408450704225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061-9E74-C0C98D9F8851}"/>
            </c:ext>
          </c:extLst>
        </c:ser>
        <c:ser>
          <c:idx val="2"/>
          <c:order val="2"/>
          <c:tx>
            <c:strRef>
              <c:f>Hoja9!$M$12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3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Alcaldía Local de Bosa tiene como una de sus funciones promover la participación ciudadana. </c:v>
                </c:pt>
              </c:strCache>
            </c:strRef>
          </c:cat>
          <c:val>
            <c:numRef>
              <c:f>Hoja9!$M$13</c:f>
              <c:numCache>
                <c:formatCode>0%</c:formatCode>
                <c:ptCount val="1"/>
                <c:pt idx="0">
                  <c:v>4.9295774647887321E-2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061-9E74-C0C98D9F8851}"/>
            </c:ext>
          </c:extLst>
        </c:ser>
        <c:ser>
          <c:idx val="3"/>
          <c:order val="3"/>
          <c:tx>
            <c:strRef>
              <c:f>Hoja9!$N$12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938861851606591E-2"/>
                  <c:y val="-2.498797822464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A-4061-9E74-C0C98D9F8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Alcaldía Local de Bosa tiene como una de sus funciones promover la participación ciudadana. </c:v>
                </c:pt>
              </c:strCache>
            </c:strRef>
          </c:cat>
          <c:val>
            <c:numRef>
              <c:f>Hoja9!$N$13</c:f>
              <c:numCache>
                <c:formatCode>0%</c:formatCode>
                <c:ptCount val="1"/>
                <c:pt idx="0">
                  <c:v>2.464788732394366E-2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4A-4061-9E74-C0C98D9F88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4396847"/>
        <c:axId val="1184386767"/>
      </c:barChart>
      <c:catAx>
        <c:axId val="118439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86767"/>
        <c:crosses val="autoZero"/>
        <c:auto val="1"/>
        <c:lblAlgn val="ctr"/>
        <c:lblOffset val="100"/>
        <c:noMultiLvlLbl val="0"/>
      </c:catAx>
      <c:valAx>
        <c:axId val="118438676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9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Hoja9!$K$12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rgbClr val="EE1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Los espacios de participación de Bosa permiten adquirir nuevos conocimientos e informarse sobre la política pública.</c:v>
                </c:pt>
              </c:strCache>
            </c:strRef>
          </c:cat>
          <c:val>
            <c:numRef>
              <c:f>Hoja9!$K$13</c:f>
              <c:numCache>
                <c:formatCode>0%</c:formatCode>
                <c:ptCount val="1"/>
                <c:pt idx="0">
                  <c:v>0.73928571428571432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061-9E74-C0C98D9F8851}"/>
            </c:ext>
          </c:extLst>
        </c:ser>
        <c:ser>
          <c:idx val="1"/>
          <c:order val="1"/>
          <c:tx>
            <c:strRef>
              <c:f>Hoja9!$L$12</c:f>
              <c:strCache>
                <c:ptCount val="1"/>
                <c:pt idx="0">
                  <c:v>Un poco de acuerdo</c:v>
                </c:pt>
              </c:strCache>
            </c:strRef>
          </c:tx>
          <c:spPr>
            <a:solidFill>
              <a:srgbClr val="F75B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Los espacios de participación de Bosa permiten adquirir nuevos conocimientos e informarse sobre la política pública.</c:v>
                </c:pt>
              </c:strCache>
            </c:strRef>
          </c:cat>
          <c:val>
            <c:numRef>
              <c:f>Hoja9!$L$13</c:f>
              <c:numCache>
                <c:formatCode>0%</c:formatCode>
                <c:ptCount val="1"/>
                <c:pt idx="0">
                  <c:v>0.18214285714285713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061-9E74-C0C98D9F8851}"/>
            </c:ext>
          </c:extLst>
        </c:ser>
        <c:ser>
          <c:idx val="2"/>
          <c:order val="2"/>
          <c:tx>
            <c:strRef>
              <c:f>Hoja9!$M$12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3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Los espacios de participación de Bosa permiten adquirir nuevos conocimientos e informarse sobre la política pública.</c:v>
                </c:pt>
              </c:strCache>
            </c:strRef>
          </c:cat>
          <c:val>
            <c:numRef>
              <c:f>Hoja9!$M$13</c:f>
              <c:numCache>
                <c:formatCode>0%</c:formatCode>
                <c:ptCount val="1"/>
                <c:pt idx="0">
                  <c:v>5.3571428571428568E-2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061-9E74-C0C98D9F8851}"/>
            </c:ext>
          </c:extLst>
        </c:ser>
        <c:ser>
          <c:idx val="3"/>
          <c:order val="3"/>
          <c:tx>
            <c:strRef>
              <c:f>Hoja9!$N$12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817682985881179E-2"/>
                  <c:y val="-4.5810764201999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A-4061-9E74-C0C98D9F8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Los espacios de participación de Bosa permiten adquirir nuevos conocimientos e informarse sobre la política pública.</c:v>
                </c:pt>
              </c:strCache>
            </c:strRef>
          </c:cat>
          <c:val>
            <c:numRef>
              <c:f>Hoja9!$N$13</c:f>
              <c:numCache>
                <c:formatCode>0%</c:formatCode>
                <c:ptCount val="1"/>
                <c:pt idx="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4A-4061-9E74-C0C98D9F88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4396847"/>
        <c:axId val="1184386767"/>
      </c:barChart>
      <c:catAx>
        <c:axId val="118439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86767"/>
        <c:crosses val="autoZero"/>
        <c:auto val="1"/>
        <c:lblAlgn val="ctr"/>
        <c:lblOffset val="100"/>
        <c:noMultiLvlLbl val="0"/>
      </c:catAx>
      <c:valAx>
        <c:axId val="118438676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9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Hoja9!$K$12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rgbClr val="EE1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página web de la Alcaldía y las redes sociales son medios efectivos para convocar a espacios de participación.</c:v>
                </c:pt>
              </c:strCache>
            </c:strRef>
          </c:cat>
          <c:val>
            <c:numRef>
              <c:f>Hoja9!$K$13</c:f>
              <c:numCache>
                <c:formatCode>0%</c:formatCode>
                <c:ptCount val="1"/>
                <c:pt idx="0">
                  <c:v>0.59430604982206403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061-9E74-C0C98D9F8851}"/>
            </c:ext>
          </c:extLst>
        </c:ser>
        <c:ser>
          <c:idx val="1"/>
          <c:order val="1"/>
          <c:tx>
            <c:strRef>
              <c:f>Hoja9!$L$12</c:f>
              <c:strCache>
                <c:ptCount val="1"/>
                <c:pt idx="0">
                  <c:v>Un poco de acuerdo</c:v>
                </c:pt>
              </c:strCache>
            </c:strRef>
          </c:tx>
          <c:spPr>
            <a:solidFill>
              <a:srgbClr val="F75B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página web de la Alcaldía y las redes sociales son medios efectivos para convocar a espacios de participación.</c:v>
                </c:pt>
              </c:strCache>
            </c:strRef>
          </c:cat>
          <c:val>
            <c:numRef>
              <c:f>Hoja9!$L$13</c:f>
              <c:numCache>
                <c:formatCode>0%</c:formatCode>
                <c:ptCount val="1"/>
                <c:pt idx="0">
                  <c:v>0.27046263345195731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061-9E74-C0C98D9F8851}"/>
            </c:ext>
          </c:extLst>
        </c:ser>
        <c:ser>
          <c:idx val="2"/>
          <c:order val="2"/>
          <c:tx>
            <c:strRef>
              <c:f>Hoja9!$M$12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3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página web de la Alcaldía y las redes sociales son medios efectivos para convocar a espacios de participación.</c:v>
                </c:pt>
              </c:strCache>
            </c:strRef>
          </c:cat>
          <c:val>
            <c:numRef>
              <c:f>Hoja9!$M$13</c:f>
              <c:numCache>
                <c:formatCode>0%</c:formatCode>
                <c:ptCount val="1"/>
                <c:pt idx="0">
                  <c:v>9.2526690391459068E-2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061-9E74-C0C98D9F8851}"/>
            </c:ext>
          </c:extLst>
        </c:ser>
        <c:ser>
          <c:idx val="3"/>
          <c:order val="3"/>
          <c:tx>
            <c:strRef>
              <c:f>Hoja9!$N$12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30239844878282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A-4061-9E74-C0C98D9F8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página web de la Alcaldía y las redes sociales son medios efectivos para convocar a espacios de participación.</c:v>
                </c:pt>
              </c:strCache>
            </c:strRef>
          </c:cat>
          <c:val>
            <c:numRef>
              <c:f>Hoja9!$N$13</c:f>
              <c:numCache>
                <c:formatCode>0%</c:formatCode>
                <c:ptCount val="1"/>
                <c:pt idx="0">
                  <c:v>4.2704626334519574E-2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4A-4061-9E74-C0C98D9F88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4396847"/>
        <c:axId val="1184386767"/>
      </c:barChart>
      <c:catAx>
        <c:axId val="118439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86767"/>
        <c:crosses val="autoZero"/>
        <c:auto val="1"/>
        <c:lblAlgn val="ctr"/>
        <c:lblOffset val="100"/>
        <c:noMultiLvlLbl val="0"/>
      </c:catAx>
      <c:valAx>
        <c:axId val="118438676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9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Hoja9!$K$12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rgbClr val="EE1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ciudadanía tiene derecho a hacer seguimiento a la ejecución de los recursos de la localidad. </c:v>
                </c:pt>
              </c:strCache>
            </c:strRef>
          </c:cat>
          <c:val>
            <c:numRef>
              <c:f>Hoja9!$K$13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061-9E74-C0C98D9F8851}"/>
            </c:ext>
          </c:extLst>
        </c:ser>
        <c:ser>
          <c:idx val="1"/>
          <c:order val="1"/>
          <c:tx>
            <c:strRef>
              <c:f>Hoja9!$L$12</c:f>
              <c:strCache>
                <c:ptCount val="1"/>
                <c:pt idx="0">
                  <c:v>Un poco de acuerdo</c:v>
                </c:pt>
              </c:strCache>
            </c:strRef>
          </c:tx>
          <c:spPr>
            <a:solidFill>
              <a:srgbClr val="F75B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ciudadanía tiene derecho a hacer seguimiento a la ejecución de los recursos de la localidad. </c:v>
                </c:pt>
              </c:strCache>
            </c:strRef>
          </c:cat>
          <c:val>
            <c:numRef>
              <c:f>Hoja9!$L$13</c:f>
              <c:numCache>
                <c:formatCode>0%</c:formatCode>
                <c:ptCount val="1"/>
                <c:pt idx="0">
                  <c:v>6.4285714285714279E-2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061-9E74-C0C98D9F8851}"/>
            </c:ext>
          </c:extLst>
        </c:ser>
        <c:ser>
          <c:idx val="2"/>
          <c:order val="2"/>
          <c:tx>
            <c:strRef>
              <c:f>Hoja9!$M$12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3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ciudadanía tiene derecho a hacer seguimiento a la ejecución de los recursos de la localidad. </c:v>
                </c:pt>
              </c:strCache>
            </c:strRef>
          </c:cat>
          <c:val>
            <c:numRef>
              <c:f>Hoja9!$M$13</c:f>
              <c:numCache>
                <c:formatCode>0%</c:formatCode>
                <c:ptCount val="1"/>
                <c:pt idx="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061-9E74-C0C98D9F8851}"/>
            </c:ext>
          </c:extLst>
        </c:ser>
        <c:ser>
          <c:idx val="3"/>
          <c:order val="3"/>
          <c:tx>
            <c:strRef>
              <c:f>Hoja9!$N$12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454146388704943E-2"/>
                  <c:y val="-4.997595644929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A-4061-9E74-C0C98D9F8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ciudadanía tiene derecho a hacer seguimiento a la ejecución de los recursos de la localidad. </c:v>
                </c:pt>
              </c:strCache>
            </c:strRef>
          </c:cat>
          <c:val>
            <c:numRef>
              <c:f>Hoja9!$N$13</c:f>
              <c:numCache>
                <c:formatCode>0%</c:formatCode>
                <c:ptCount val="1"/>
                <c:pt idx="0">
                  <c:v>1.0714285714285714E-2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4A-4061-9E74-C0C98D9F88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4396847"/>
        <c:axId val="1184386767"/>
      </c:barChart>
      <c:catAx>
        <c:axId val="118439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86767"/>
        <c:crosses val="autoZero"/>
        <c:auto val="1"/>
        <c:lblAlgn val="ctr"/>
        <c:lblOffset val="100"/>
        <c:noMultiLvlLbl val="0"/>
      </c:catAx>
      <c:valAx>
        <c:axId val="118438676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9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Hoja9!$K$12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rgbClr val="EE1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En los espacios y las instancias de participación se debe hacer seguimiento a la política pública.</c:v>
                </c:pt>
              </c:strCache>
            </c:strRef>
          </c:cat>
          <c:val>
            <c:numRef>
              <c:f>Hoja9!$K$13</c:f>
              <c:numCache>
                <c:formatCode>0%</c:formatCode>
                <c:ptCount val="1"/>
                <c:pt idx="0">
                  <c:v>0.77580071174377219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061-9E74-C0C98D9F8851}"/>
            </c:ext>
          </c:extLst>
        </c:ser>
        <c:ser>
          <c:idx val="1"/>
          <c:order val="1"/>
          <c:tx>
            <c:strRef>
              <c:f>Hoja9!$L$12</c:f>
              <c:strCache>
                <c:ptCount val="1"/>
                <c:pt idx="0">
                  <c:v>Un poco de acuerdo</c:v>
                </c:pt>
              </c:strCache>
            </c:strRef>
          </c:tx>
          <c:spPr>
            <a:solidFill>
              <a:srgbClr val="F75B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En los espacios y las instancias de participación se debe hacer seguimiento a la política pública.</c:v>
                </c:pt>
              </c:strCache>
            </c:strRef>
          </c:cat>
          <c:val>
            <c:numRef>
              <c:f>Hoja9!$L$13</c:f>
              <c:numCache>
                <c:formatCode>0%</c:formatCode>
                <c:ptCount val="1"/>
                <c:pt idx="0">
                  <c:v>0.16370106761565836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061-9E74-C0C98D9F8851}"/>
            </c:ext>
          </c:extLst>
        </c:ser>
        <c:ser>
          <c:idx val="2"/>
          <c:order val="2"/>
          <c:tx>
            <c:strRef>
              <c:f>Hoja9!$M$12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3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En los espacios y las instancias de participación se debe hacer seguimiento a la política pública.</c:v>
                </c:pt>
              </c:strCache>
            </c:strRef>
          </c:cat>
          <c:val>
            <c:numRef>
              <c:f>Hoja9!$M$13</c:f>
              <c:numCache>
                <c:formatCode>0%</c:formatCode>
                <c:ptCount val="1"/>
                <c:pt idx="0">
                  <c:v>4.9822064056939501E-2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061-9E74-C0C98D9F8851}"/>
            </c:ext>
          </c:extLst>
        </c:ser>
        <c:ser>
          <c:idx val="3"/>
          <c:order val="3"/>
          <c:tx>
            <c:strRef>
              <c:f>Hoja9!$N$12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454146388704943E-2"/>
                  <c:y val="-9.16215284039999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A-4061-9E74-C0C98D9F8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En los espacios y las instancias de participación se debe hacer seguimiento a la política pública.</c:v>
                </c:pt>
              </c:strCache>
            </c:strRef>
          </c:cat>
          <c:val>
            <c:numRef>
              <c:f>Hoja9!$N$13</c:f>
              <c:numCache>
                <c:formatCode>0%</c:formatCode>
                <c:ptCount val="1"/>
                <c:pt idx="0">
                  <c:v>1.0676156583629894E-2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4A-4061-9E74-C0C98D9F88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4396847"/>
        <c:axId val="1184386767"/>
      </c:barChart>
      <c:catAx>
        <c:axId val="118439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86767"/>
        <c:crosses val="autoZero"/>
        <c:auto val="1"/>
        <c:lblAlgn val="ctr"/>
        <c:lblOffset val="100"/>
        <c:noMultiLvlLbl val="0"/>
      </c:catAx>
      <c:valAx>
        <c:axId val="118438676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9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Hoja9!$K$12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rgbClr val="EE1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movilización social (manifestaciones, marchas) es una expresión de participación ciudadana.</c:v>
                </c:pt>
              </c:strCache>
            </c:strRef>
          </c:cat>
          <c:val>
            <c:numRef>
              <c:f>Hoja9!$K$13</c:f>
              <c:numCache>
                <c:formatCode>0%</c:formatCode>
                <c:ptCount val="1"/>
                <c:pt idx="0">
                  <c:v>0.73049645390070927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061-9E74-C0C98D9F8851}"/>
            </c:ext>
          </c:extLst>
        </c:ser>
        <c:ser>
          <c:idx val="1"/>
          <c:order val="1"/>
          <c:tx>
            <c:strRef>
              <c:f>Hoja9!$L$12</c:f>
              <c:strCache>
                <c:ptCount val="1"/>
                <c:pt idx="0">
                  <c:v>Un poco de acuerdo</c:v>
                </c:pt>
              </c:strCache>
            </c:strRef>
          </c:tx>
          <c:spPr>
            <a:solidFill>
              <a:srgbClr val="F75B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movilización social (manifestaciones, marchas) es una expresión de participación ciudadana.</c:v>
                </c:pt>
              </c:strCache>
            </c:strRef>
          </c:cat>
          <c:val>
            <c:numRef>
              <c:f>Hoja9!$L$13</c:f>
              <c:numCache>
                <c:formatCode>0%</c:formatCode>
                <c:ptCount val="1"/>
                <c:pt idx="0">
                  <c:v>0.18439716312056736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061-9E74-C0C98D9F8851}"/>
            </c:ext>
          </c:extLst>
        </c:ser>
        <c:ser>
          <c:idx val="2"/>
          <c:order val="2"/>
          <c:tx>
            <c:strRef>
              <c:f>Hoja9!$M$12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3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movilización social (manifestaciones, marchas) es una expresión de participación ciudadana.</c:v>
                </c:pt>
              </c:strCache>
            </c:strRef>
          </c:cat>
          <c:val>
            <c:numRef>
              <c:f>Hoja9!$M$13</c:f>
              <c:numCache>
                <c:formatCode>0%</c:formatCode>
                <c:ptCount val="1"/>
                <c:pt idx="0">
                  <c:v>6.3829787234042548E-2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061-9E74-C0C98D9F8851}"/>
            </c:ext>
          </c:extLst>
        </c:ser>
        <c:ser>
          <c:idx val="3"/>
          <c:order val="3"/>
          <c:tx>
            <c:strRef>
              <c:f>Hoja9!$N$12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81768298588117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A-4061-9E74-C0C98D9F8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movilización social (manifestaciones, marchas) es una expresión de participación ciudadana.</c:v>
                </c:pt>
              </c:strCache>
            </c:strRef>
          </c:cat>
          <c:val>
            <c:numRef>
              <c:f>Hoja9!$N$13</c:f>
              <c:numCache>
                <c:formatCode>0%</c:formatCode>
                <c:ptCount val="1"/>
                <c:pt idx="0">
                  <c:v>2.1276595744680851E-2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4A-4061-9E74-C0C98D9F88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4396847"/>
        <c:axId val="1184386767"/>
      </c:barChart>
      <c:catAx>
        <c:axId val="118439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86767"/>
        <c:crosses val="autoZero"/>
        <c:auto val="1"/>
        <c:lblAlgn val="ctr"/>
        <c:lblOffset val="100"/>
        <c:noMultiLvlLbl val="0"/>
      </c:catAx>
      <c:valAx>
        <c:axId val="118438676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9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Hoja9!$K$12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rgbClr val="EE1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participación ciudadana debe ser comprendida como un derecho. </c:v>
                </c:pt>
              </c:strCache>
            </c:strRef>
          </c:cat>
          <c:val>
            <c:numRef>
              <c:f>Hoja9!$K$13</c:f>
              <c:numCache>
                <c:formatCode>0%</c:formatCode>
                <c:ptCount val="1"/>
                <c:pt idx="0">
                  <c:v>0.92657342657342656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061-9E74-C0C98D9F8851}"/>
            </c:ext>
          </c:extLst>
        </c:ser>
        <c:ser>
          <c:idx val="1"/>
          <c:order val="1"/>
          <c:tx>
            <c:strRef>
              <c:f>Hoja9!$L$12</c:f>
              <c:strCache>
                <c:ptCount val="1"/>
                <c:pt idx="0">
                  <c:v>Un poco de acuerdo</c:v>
                </c:pt>
              </c:strCache>
            </c:strRef>
          </c:tx>
          <c:spPr>
            <a:solidFill>
              <a:srgbClr val="F75B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participación ciudadana debe ser comprendida como un derecho. </c:v>
                </c:pt>
              </c:strCache>
            </c:strRef>
          </c:cat>
          <c:val>
            <c:numRef>
              <c:f>Hoja9!$L$13</c:f>
              <c:numCache>
                <c:formatCode>0%</c:formatCode>
                <c:ptCount val="1"/>
                <c:pt idx="0">
                  <c:v>5.5944055944055944E-2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061-9E74-C0C98D9F8851}"/>
            </c:ext>
          </c:extLst>
        </c:ser>
        <c:ser>
          <c:idx val="2"/>
          <c:order val="2"/>
          <c:tx>
            <c:strRef>
              <c:f>Hoja9!$M$12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3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participación ciudadana debe ser comprendida como un derecho. </c:v>
                </c:pt>
              </c:strCache>
            </c:strRef>
          </c:cat>
          <c:val>
            <c:numRef>
              <c:f>Hoja9!$M$13</c:f>
              <c:numCache>
                <c:formatCode>0%</c:formatCode>
                <c:ptCount val="1"/>
                <c:pt idx="0">
                  <c:v>1.048951048951049E-2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061-9E74-C0C98D9F8851}"/>
            </c:ext>
          </c:extLst>
        </c:ser>
        <c:ser>
          <c:idx val="3"/>
          <c:order val="3"/>
          <c:tx>
            <c:strRef>
              <c:f>Hoja9!$N$12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33296752297936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A-4061-9E74-C0C98D9F8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</c:f>
              <c:strCache>
                <c:ptCount val="1"/>
                <c:pt idx="0">
                  <c:v>La participación ciudadana debe ser comprendida como un derecho. </c:v>
                </c:pt>
              </c:strCache>
            </c:strRef>
          </c:cat>
          <c:val>
            <c:numRef>
              <c:f>Hoja9!$N$13</c:f>
              <c:numCache>
                <c:formatCode>0%</c:formatCode>
                <c:ptCount val="1"/>
                <c:pt idx="0">
                  <c:v>6.993006993006993E-3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4A-4061-9E74-C0C98D9F88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4396847"/>
        <c:axId val="1184386767"/>
      </c:barChart>
      <c:catAx>
        <c:axId val="118439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86767"/>
        <c:crosses val="autoZero"/>
        <c:auto val="1"/>
        <c:lblAlgn val="ctr"/>
        <c:lblOffset val="100"/>
        <c:noMultiLvlLbl val="0"/>
      </c:catAx>
      <c:valAx>
        <c:axId val="118438676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9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E103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5426559981214281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C1-4CC2-96C3-7BA6EEA17088}"/>
                </c:ext>
              </c:extLst>
            </c:dLbl>
            <c:dLbl>
              <c:idx val="1"/>
              <c:layout>
                <c:manualLayout>
                  <c:x val="-5.171503724992734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C1-4CC2-96C3-7BA6EEA17088}"/>
                </c:ext>
              </c:extLst>
            </c:dLbl>
            <c:dLbl>
              <c:idx val="2"/>
              <c:layout>
                <c:manualLayout>
                  <c:x val="-0.15729990496852908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C1-4CC2-96C3-7BA6EEA17088}"/>
                </c:ext>
              </c:extLst>
            </c:dLbl>
            <c:dLbl>
              <c:idx val="3"/>
              <c:layout>
                <c:manualLayout>
                  <c:x val="-7.541776265614404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C1-4CC2-96C3-7BA6EEA17088}"/>
                </c:ext>
              </c:extLst>
            </c:dLbl>
            <c:dLbl>
              <c:idx val="4"/>
              <c:layout>
                <c:manualLayout>
                  <c:x val="-0.16376428462477"/>
                  <c:y val="-3.15437041746977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C1-4CC2-96C3-7BA6EEA17088}"/>
                </c:ext>
              </c:extLst>
            </c:dLbl>
            <c:dLbl>
              <c:idx val="5"/>
              <c:layout>
                <c:manualLayout>
                  <c:x val="-0.22409849474968521"/>
                  <c:y val="-3.15437041746976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C1-4CC2-96C3-7BA6EEA170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Hoja10!$F$2:$F$7</c:f>
              <c:strCache>
                <c:ptCount val="6"/>
                <c:pt idx="0">
                  <c:v>Derechos de las mujeres</c:v>
                </c:pt>
                <c:pt idx="1">
                  <c:v>Derechos de los sectores LGBTIQ+</c:v>
                </c:pt>
                <c:pt idx="2">
                  <c:v>Discapacidad</c:v>
                </c:pt>
                <c:pt idx="3">
                  <c:v>Grupos étnicos (indígenas, afrocolombianos, gitanos)</c:v>
                </c:pt>
                <c:pt idx="4">
                  <c:v>Juventud</c:v>
                </c:pt>
                <c:pt idx="5">
                  <c:v>Vejez</c:v>
                </c:pt>
              </c:strCache>
            </c:strRef>
          </c:cat>
          <c:val>
            <c:numRef>
              <c:f>Hoja10!$G$2:$G$7</c:f>
              <c:numCache>
                <c:formatCode>General</c:formatCode>
                <c:ptCount val="6"/>
                <c:pt idx="0">
                  <c:v>97</c:v>
                </c:pt>
                <c:pt idx="1">
                  <c:v>12</c:v>
                </c:pt>
                <c:pt idx="2">
                  <c:v>52</c:v>
                </c:pt>
                <c:pt idx="3">
                  <c:v>25</c:v>
                </c:pt>
                <c:pt idx="4">
                  <c:v>63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C1-4CC2-96C3-7BA6EEA170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62507439"/>
        <c:axId val="862499759"/>
      </c:barChart>
      <c:catAx>
        <c:axId val="862507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2499759"/>
        <c:crosses val="autoZero"/>
        <c:auto val="1"/>
        <c:lblAlgn val="ctr"/>
        <c:lblOffset val="100"/>
        <c:noMultiLvlLbl val="0"/>
      </c:catAx>
      <c:valAx>
        <c:axId val="862499759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62507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9D21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5F-48B6-81EB-F81CCDBD1A20}"/>
              </c:ext>
            </c:extLst>
          </c:dPt>
          <c:dPt>
            <c:idx val="1"/>
            <c:bubble3D val="0"/>
            <c:spPr>
              <a:solidFill>
                <a:srgbClr val="EE103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5F-48B6-81EB-F81CCDBD1A20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5F-48B6-81EB-F81CCDBD1A20}"/>
              </c:ext>
            </c:extLst>
          </c:dPt>
          <c:dLbls>
            <c:dLbl>
              <c:idx val="0"/>
              <c:layout>
                <c:manualLayout>
                  <c:x val="6.1111111111111109E-2"/>
                  <c:y val="-3.70370370370370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5F-48B6-81EB-F81CCDBD1A20}"/>
                </c:ext>
              </c:extLst>
            </c:dLbl>
            <c:dLbl>
              <c:idx val="2"/>
              <c:layout>
                <c:manualLayout>
                  <c:x val="-0.33055555555555555"/>
                  <c:y val="1.85185185185185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5F-48B6-81EB-F81CCDBD1A2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Hoja2!$R$9:$R$11</c:f>
              <c:strCache>
                <c:ptCount val="3"/>
                <c:pt idx="0">
                  <c:v>Hombre</c:v>
                </c:pt>
                <c:pt idx="1">
                  <c:v>Mujer</c:v>
                </c:pt>
                <c:pt idx="2">
                  <c:v>Intersexual</c:v>
                </c:pt>
              </c:strCache>
            </c:strRef>
          </c:cat>
          <c:val>
            <c:numRef>
              <c:f>Hoja2!$S$9:$S$11</c:f>
              <c:numCache>
                <c:formatCode>0%</c:formatCode>
                <c:ptCount val="3"/>
                <c:pt idx="0">
                  <c:v>0.26101694915254237</c:v>
                </c:pt>
                <c:pt idx="1">
                  <c:v>0.72542372881355932</c:v>
                </c:pt>
                <c:pt idx="2">
                  <c:v>1.3559322033898305E-2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5F-48B6-81EB-F81CCDBD1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74907958541588"/>
          <c:y val="0.11466773218416773"/>
          <c:w val="0.76763039290480628"/>
          <c:h val="0.7232390487268870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rgbClr val="EE103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84-469B-A6BB-5FA1691EE09E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84-469B-A6BB-5FA1691EE09E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C84-469B-A6BB-5FA1691EE0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C84-469B-A6BB-5FA1691EE09E}"/>
              </c:ext>
            </c:extLst>
          </c:dPt>
          <c:dPt>
            <c:idx val="4"/>
            <c:bubble3D val="0"/>
            <c:spPr>
              <a:solidFill>
                <a:srgbClr val="F9D21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C84-469B-A6BB-5FA1691EE09E}"/>
              </c:ext>
            </c:extLst>
          </c:dPt>
          <c:dLbls>
            <c:dLbl>
              <c:idx val="0"/>
              <c:layout>
                <c:manualLayout>
                  <c:x val="-2.3007848434037029E-2"/>
                  <c:y val="1.89701947619108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84-469B-A6BB-5FA1691EE09E}"/>
                </c:ext>
              </c:extLst>
            </c:dLbl>
            <c:dLbl>
              <c:idx val="1"/>
              <c:layout>
                <c:manualLayout>
                  <c:x val="-7.9249255717238981E-2"/>
                  <c:y val="0.1707317528571988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84-469B-A6BB-5FA1691EE09E}"/>
                </c:ext>
              </c:extLst>
            </c:dLbl>
            <c:dLbl>
              <c:idx val="2"/>
              <c:layout>
                <c:manualLayout>
                  <c:x val="-1.0225710415127657E-2"/>
                  <c:y val="-7.11382303571661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84-469B-A6BB-5FA1691EE09E}"/>
                </c:ext>
              </c:extLst>
            </c:dLbl>
            <c:dLbl>
              <c:idx val="3"/>
              <c:layout>
                <c:manualLayout>
                  <c:x val="-0.15082922862313225"/>
                  <c:y val="3.7940389523821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84-469B-A6BB-5FA1691EE09E}"/>
                </c:ext>
              </c:extLst>
            </c:dLbl>
            <c:dLbl>
              <c:idx val="4"/>
              <c:layout>
                <c:manualLayout>
                  <c:x val="0.54451907960554524"/>
                  <c:y val="1.4227646071433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84-469B-A6BB-5FA1691EE09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Hoja2!$AD$9:$AD$13</c:f>
              <c:strCache>
                <c:ptCount val="5"/>
                <c:pt idx="0">
                  <c:v>Heterosexual</c:v>
                </c:pt>
                <c:pt idx="1">
                  <c:v>Bisexual</c:v>
                </c:pt>
                <c:pt idx="2">
                  <c:v>Gay</c:v>
                </c:pt>
                <c:pt idx="3">
                  <c:v>Lesbiana</c:v>
                </c:pt>
                <c:pt idx="4">
                  <c:v>Sin información</c:v>
                </c:pt>
              </c:strCache>
            </c:strRef>
          </c:cat>
          <c:val>
            <c:numRef>
              <c:f>Hoja2!$AE$9:$AE$13</c:f>
              <c:numCache>
                <c:formatCode>0%</c:formatCode>
                <c:ptCount val="5"/>
                <c:pt idx="0">
                  <c:v>0.78671328671328666</c:v>
                </c:pt>
                <c:pt idx="1">
                  <c:v>6.2937062937062943E-2</c:v>
                </c:pt>
                <c:pt idx="2">
                  <c:v>1.3986013986013986E-2</c:v>
                </c:pt>
                <c:pt idx="3">
                  <c:v>3.4965034965034965E-3</c:v>
                </c:pt>
                <c:pt idx="4">
                  <c:v>0.13286713286713286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84-469B-A6BB-5FA1691EE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307308851675079"/>
          <c:y val="0.24768520409087244"/>
          <c:w val="0.71389339327693202"/>
          <c:h val="0.6712962962962962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EE103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9C5-4E66-A02B-7F15D835496B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9C5-4E66-A02B-7F15D835496B}"/>
              </c:ext>
            </c:extLst>
          </c:dPt>
          <c:dPt>
            <c:idx val="2"/>
            <c:bubble3D val="0"/>
            <c:spPr>
              <a:solidFill>
                <a:schemeClr val="accent2">
                  <a:shade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9C5-4E66-A02B-7F15D835496B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9C5-4E66-A02B-7F15D835496B}"/>
              </c:ext>
            </c:extLst>
          </c:dPt>
          <c:dPt>
            <c:idx val="4"/>
            <c:bubble3D val="0"/>
            <c:spPr>
              <a:solidFill>
                <a:srgbClr val="F9D21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9C5-4E66-A02B-7F15D835496B}"/>
              </c:ext>
            </c:extLst>
          </c:dPt>
          <c:dPt>
            <c:idx val="5"/>
            <c:bubble3D val="0"/>
            <c:spPr>
              <a:solidFill>
                <a:schemeClr val="accent2">
                  <a:tint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9C5-4E66-A02B-7F15D835496B}"/>
              </c:ext>
            </c:extLst>
          </c:dPt>
          <c:dLbls>
            <c:dLbl>
              <c:idx val="1"/>
              <c:layout>
                <c:manualLayout>
                  <c:x val="-3.6824429384444871E-2"/>
                  <c:y val="0.263889071157771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0816255520946"/>
                      <c:h val="0.246084135316418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9C5-4E66-A02B-7F15D835496B}"/>
                </c:ext>
              </c:extLst>
            </c:dLbl>
            <c:dLbl>
              <c:idx val="2"/>
              <c:layout>
                <c:manualLayout>
                  <c:x val="-0.17951909324916873"/>
                  <c:y val="2.31481481481481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C5-4E66-A02B-7F15D835496B}"/>
                </c:ext>
              </c:extLst>
            </c:dLbl>
            <c:dLbl>
              <c:idx val="3"/>
              <c:layout>
                <c:manualLayout>
                  <c:x val="-9.2061073461112593E-3"/>
                  <c:y val="-6.94444444444444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C5-4E66-A02B-7F15D835496B}"/>
                </c:ext>
              </c:extLst>
            </c:dLbl>
            <c:dLbl>
              <c:idx val="4"/>
              <c:layout>
                <c:manualLayout>
                  <c:x val="0.31185688634951747"/>
                  <c:y val="-4.62962962962962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10525335279907"/>
                      <c:h val="0.171778944298629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9C5-4E66-A02B-7F15D835496B}"/>
                </c:ext>
              </c:extLst>
            </c:dLbl>
            <c:dLbl>
              <c:idx val="5"/>
              <c:layout>
                <c:manualLayout>
                  <c:x val="0.34062597180611504"/>
                  <c:y val="0.194444444444444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C5-4E66-A02B-7F15D835496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Hoja3!$H$10:$H$15</c:f>
              <c:strCache>
                <c:ptCount val="6"/>
                <c:pt idx="0">
                  <c:v>Ninguna</c:v>
                </c:pt>
                <c:pt idx="1">
                  <c:v>Población negra o afrocolombiana</c:v>
                </c:pt>
                <c:pt idx="2">
                  <c:v>Población raizal</c:v>
                </c:pt>
                <c:pt idx="3">
                  <c:v>Pueblo indígena</c:v>
                </c:pt>
                <c:pt idx="4">
                  <c:v>Sin información</c:v>
                </c:pt>
                <c:pt idx="5">
                  <c:v>Múltiple</c:v>
                </c:pt>
              </c:strCache>
            </c:strRef>
          </c:cat>
          <c:val>
            <c:numRef>
              <c:f>Hoja3!$I$10:$I$15</c:f>
              <c:numCache>
                <c:formatCode>0%</c:formatCode>
                <c:ptCount val="6"/>
                <c:pt idx="0">
                  <c:v>0.79</c:v>
                </c:pt>
                <c:pt idx="1">
                  <c:v>7.0000000000000007E-2</c:v>
                </c:pt>
                <c:pt idx="2" formatCode="0.0%">
                  <c:v>7.0000000000000001E-3</c:v>
                </c:pt>
                <c:pt idx="3">
                  <c:v>0.04</c:v>
                </c:pt>
                <c:pt idx="4">
                  <c:v>0.09</c:v>
                </c:pt>
                <c:pt idx="5" formatCode="0.0%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C5-4E66-A02B-7F15D8354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75979964761422"/>
          <c:y val="0.21064814814814814"/>
          <c:w val="0.78384260946189177"/>
          <c:h val="0.745370370370370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05-433F-9577-CDD1E7B1B13E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05-433F-9577-CDD1E7B1B13E}"/>
              </c:ext>
            </c:extLst>
          </c:dPt>
          <c:dPt>
            <c:idx val="2"/>
            <c:bubble3D val="0"/>
            <c:spPr>
              <a:solidFill>
                <a:srgbClr val="F9D21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05-433F-9577-CDD1E7B1B13E}"/>
              </c:ext>
            </c:extLst>
          </c:dPt>
          <c:dPt>
            <c:idx val="3"/>
            <c:bubble3D val="0"/>
            <c:spPr>
              <a:solidFill>
                <a:schemeClr val="accent2">
                  <a:shade val="9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105-433F-9577-CDD1E7B1B13E}"/>
              </c:ext>
            </c:extLst>
          </c:dPt>
          <c:dPt>
            <c:idx val="4"/>
            <c:bubble3D val="0"/>
            <c:spPr>
              <a:solidFill>
                <a:schemeClr val="accent2">
                  <a:shade val="7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105-433F-9577-CDD1E7B1B13E}"/>
              </c:ext>
            </c:extLst>
          </c:dPt>
          <c:dPt>
            <c:idx val="5"/>
            <c:bubble3D val="0"/>
            <c:spPr>
              <a:solidFill>
                <a:srgbClr val="EE103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105-433F-9577-CDD1E7B1B13E}"/>
              </c:ext>
            </c:extLst>
          </c:dPt>
          <c:dLbls>
            <c:dLbl>
              <c:idx val="0"/>
              <c:layout>
                <c:manualLayout>
                  <c:x val="-0.42093338743393821"/>
                  <c:y val="5.55555555555555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05-433F-9577-CDD1E7B1B13E}"/>
                </c:ext>
              </c:extLst>
            </c:dLbl>
            <c:dLbl>
              <c:idx val="1"/>
              <c:layout>
                <c:manualLayout>
                  <c:x val="-0.24934270720609084"/>
                  <c:y val="-3.70370370370370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05-433F-9577-CDD1E7B1B13E}"/>
                </c:ext>
              </c:extLst>
            </c:dLbl>
            <c:dLbl>
              <c:idx val="2"/>
              <c:layout>
                <c:manualLayout>
                  <c:x val="-0.12869301017088566"/>
                  <c:y val="-8.33333333333333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05-433F-9577-CDD1E7B1B13E}"/>
                </c:ext>
              </c:extLst>
            </c:dLbl>
            <c:dLbl>
              <c:idx val="3"/>
              <c:layout>
                <c:manualLayout>
                  <c:x val="-1.6086626271360698E-2"/>
                  <c:y val="-0.120370370370370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05-433F-9577-CDD1E7B1B13E}"/>
                </c:ext>
              </c:extLst>
            </c:dLbl>
            <c:dLbl>
              <c:idx val="4"/>
              <c:layout>
                <c:manualLayout>
                  <c:x val="9.1157548871043853E-2"/>
                  <c:y val="8.33333333333333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05-433F-9577-CDD1E7B1B13E}"/>
                </c:ext>
              </c:extLst>
            </c:dLbl>
            <c:dLbl>
              <c:idx val="5"/>
              <c:layout>
                <c:manualLayout>
                  <c:x val="-0.11796859265664511"/>
                  <c:y val="-3.24074074074074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05-433F-9577-CDD1E7B1B13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Hoja3!$O$10:$O$15</c:f>
              <c:strCache>
                <c:ptCount val="6"/>
                <c:pt idx="0">
                  <c:v>Auditiva</c:v>
                </c:pt>
                <c:pt idx="1">
                  <c:v>Visual</c:v>
                </c:pt>
                <c:pt idx="2">
                  <c:v>Física</c:v>
                </c:pt>
                <c:pt idx="3">
                  <c:v>Intelectual</c:v>
                </c:pt>
                <c:pt idx="4">
                  <c:v>Múltiple</c:v>
                </c:pt>
                <c:pt idx="5">
                  <c:v>Ninguna</c:v>
                </c:pt>
              </c:strCache>
            </c:strRef>
          </c:cat>
          <c:val>
            <c:numRef>
              <c:f>Hoja3!$P$10:$P$15</c:f>
              <c:numCache>
                <c:formatCode>0%</c:formatCode>
                <c:ptCount val="6"/>
                <c:pt idx="0">
                  <c:v>1.7182130584192441E-2</c:v>
                </c:pt>
                <c:pt idx="1">
                  <c:v>4.8109965635738834E-2</c:v>
                </c:pt>
                <c:pt idx="2">
                  <c:v>4.8109965635738834E-2</c:v>
                </c:pt>
                <c:pt idx="3">
                  <c:v>6.8728522336769758E-3</c:v>
                </c:pt>
                <c:pt idx="4">
                  <c:v>1.3745704467353952E-2</c:v>
                </c:pt>
                <c:pt idx="5">
                  <c:v>0.865979381443299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105-433F-9577-CDD1E7B1B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47722442856731"/>
          <c:y val="0.19264808170487455"/>
          <c:w val="0.74059407844758796"/>
          <c:h val="0.717879465915797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0FF-4EFA-A188-C830914434BB}"/>
              </c:ext>
            </c:extLst>
          </c:dPt>
          <c:dPt>
            <c:idx val="1"/>
            <c:bubble3D val="0"/>
            <c:spPr>
              <a:solidFill>
                <a:srgbClr val="F9D21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FF-4EFA-A188-C830914434BB}"/>
              </c:ext>
            </c:extLst>
          </c:dPt>
          <c:dPt>
            <c:idx val="2"/>
            <c:bubble3D val="0"/>
            <c:spPr>
              <a:solidFill>
                <a:srgbClr val="EE103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0FF-4EFA-A188-C830914434BB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0FF-4EFA-A188-C830914434BB}"/>
              </c:ext>
            </c:extLst>
          </c:dPt>
          <c:dPt>
            <c:idx val="4"/>
            <c:bubble3D val="0"/>
            <c:spPr>
              <a:solidFill>
                <a:srgbClr val="C700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0FF-4EFA-A188-C830914434BB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0FF-4EFA-A188-C830914434BB}"/>
              </c:ext>
            </c:extLst>
          </c:dPt>
          <c:dLbls>
            <c:dLbl>
              <c:idx val="0"/>
              <c:layout>
                <c:manualLayout>
                  <c:x val="0.18499620212064802"/>
                  <c:y val="4.61602627379154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FF-4EFA-A188-C830914434BB}"/>
                </c:ext>
              </c:extLst>
            </c:dLbl>
            <c:dLbl>
              <c:idx val="1"/>
              <c:layout>
                <c:manualLayout>
                  <c:x val="-2.6811043785601161E-3"/>
                  <c:y val="0.50006951299408364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4827"/>
                        <a:gd name="adj2" fmla="val -206158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0FF-4EFA-A188-C830914434BB}"/>
                </c:ext>
              </c:extLst>
            </c:dLbl>
            <c:dLbl>
              <c:idx val="2"/>
              <c:layout>
                <c:manualLayout>
                  <c:x val="8.0433131356803481E-2"/>
                  <c:y val="-3.46201970534365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FF-4EFA-A188-C830914434BB}"/>
                </c:ext>
              </c:extLst>
            </c:dLbl>
            <c:dLbl>
              <c:idx val="3"/>
              <c:layout>
                <c:manualLayout>
                  <c:x val="1.2212360447337802E-2"/>
                  <c:y val="-0.231863081363679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FF-4EFA-A188-C830914434BB}"/>
                </c:ext>
              </c:extLst>
            </c:dLbl>
            <c:dLbl>
              <c:idx val="4"/>
              <c:layout>
                <c:manualLayout>
                  <c:x val="3.9079553431480986E-2"/>
                  <c:y val="-0.148240330707926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FF-4EFA-A188-C830914434BB}"/>
                </c:ext>
              </c:extLst>
            </c:dLbl>
            <c:dLbl>
              <c:idx val="5"/>
              <c:layout>
                <c:manualLayout>
                  <c:x val="0.35985758656832673"/>
                  <c:y val="-3.462008813610455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94751622068149"/>
                      <c:h val="0.154268567314475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0FF-4EFA-A188-C830914434B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Hoja3!$V$10:$V$15</c:f>
              <c:strCache>
                <c:ptCount val="6"/>
                <c:pt idx="0">
                  <c:v>49 Apogeo</c:v>
                </c:pt>
                <c:pt idx="1">
                  <c:v>84 Bosa Occidental</c:v>
                </c:pt>
                <c:pt idx="2">
                  <c:v>85 Bosa Central</c:v>
                </c:pt>
                <c:pt idx="3">
                  <c:v>86 Porvenir</c:v>
                </c:pt>
                <c:pt idx="4">
                  <c:v>87 Tintal Sur</c:v>
                </c:pt>
                <c:pt idx="5">
                  <c:v>Sin información </c:v>
                </c:pt>
              </c:strCache>
            </c:strRef>
          </c:cat>
          <c:val>
            <c:numRef>
              <c:f>Hoja3!$W$10:$W$15</c:f>
              <c:numCache>
                <c:formatCode>0%</c:formatCode>
                <c:ptCount val="6"/>
                <c:pt idx="0">
                  <c:v>0.10507246376811594</c:v>
                </c:pt>
                <c:pt idx="1">
                  <c:v>0.18115942028985507</c:v>
                </c:pt>
                <c:pt idx="2">
                  <c:v>0.37681159420289856</c:v>
                </c:pt>
                <c:pt idx="3">
                  <c:v>0.15942028985507245</c:v>
                </c:pt>
                <c:pt idx="4">
                  <c:v>8.3333333333333329E-2</c:v>
                </c:pt>
                <c:pt idx="5">
                  <c:v>9.420289855072464E-2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FF-4EFA-A188-C83091443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E1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Hoja5!$D$2:$D$10</c:f>
              <c:strCache>
                <c:ptCount val="9"/>
                <c:pt idx="0">
                  <c:v>Actividades Físicas</c:v>
                </c:pt>
                <c:pt idx="1">
                  <c:v>Casa de la participación</c:v>
                </c:pt>
                <c:pt idx="2">
                  <c:v>Concejos, comités y mesas</c:v>
                </c:pt>
                <c:pt idx="3">
                  <c:v>Ferias y Festivales</c:v>
                </c:pt>
                <c:pt idx="4">
                  <c:v>Ninguno</c:v>
                </c:pt>
                <c:pt idx="5">
                  <c:v>Presupuestos Participativos</c:v>
                </c:pt>
                <c:pt idx="6">
                  <c:v>Rendición de Cuentas</c:v>
                </c:pt>
                <c:pt idx="7">
                  <c:v>Talleres, Capacitaciones y Programas</c:v>
                </c:pt>
                <c:pt idx="8">
                  <c:v>Varias</c:v>
                </c:pt>
              </c:strCache>
            </c:strRef>
          </c:cat>
          <c:val>
            <c:numRef>
              <c:f>Hoja5!$E$2:$E$10</c:f>
              <c:numCache>
                <c:formatCode>General</c:formatCode>
                <c:ptCount val="9"/>
                <c:pt idx="0">
                  <c:v>7</c:v>
                </c:pt>
                <c:pt idx="1">
                  <c:v>12</c:v>
                </c:pt>
                <c:pt idx="2">
                  <c:v>43</c:v>
                </c:pt>
                <c:pt idx="3">
                  <c:v>17</c:v>
                </c:pt>
                <c:pt idx="4">
                  <c:v>42</c:v>
                </c:pt>
                <c:pt idx="5">
                  <c:v>10</c:v>
                </c:pt>
                <c:pt idx="6">
                  <c:v>19</c:v>
                </c:pt>
                <c:pt idx="7">
                  <c:v>48</c:v>
                </c:pt>
                <c:pt idx="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1-4507-BDC2-143EB5CC0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5896831"/>
        <c:axId val="1175900671"/>
      </c:barChart>
      <c:catAx>
        <c:axId val="117589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5900671"/>
        <c:crosses val="autoZero"/>
        <c:auto val="1"/>
        <c:lblAlgn val="ctr"/>
        <c:lblOffset val="100"/>
        <c:noMultiLvlLbl val="0"/>
      </c:catAx>
      <c:valAx>
        <c:axId val="1175900671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589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Hoja9!$K$12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rgbClr val="EE1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Hoja9!$J$13:$J$20</c:f>
              <c:strCache>
                <c:ptCount val="8"/>
                <c:pt idx="0">
                  <c:v>La participación ciudadana debe ser comprendida como un derecho. </c:v>
                </c:pt>
                <c:pt idx="1">
                  <c:v>La movilización social (manifestaciones, marchas) es una expresión de participación ciudadana.</c:v>
                </c:pt>
                <c:pt idx="2">
                  <c:v>En los espacios y las instancias de participación se debe hacer seguimiento a la política pública.</c:v>
                </c:pt>
                <c:pt idx="3">
                  <c:v>La ciudadanía tiene derecho a hacer seguimiento a la ejecución de los recursos de la localidad. </c:v>
                </c:pt>
                <c:pt idx="4">
                  <c:v>La página web de la Alcaldía y las redes sociales son medios efectivos para convocar a espacios de participación.</c:v>
                </c:pt>
                <c:pt idx="5">
                  <c:v>Los espacios de participación de Bosa permiten adquirir nuevos conocimientos e informarse sobre la política pública.</c:v>
                </c:pt>
                <c:pt idx="6">
                  <c:v>La Alcaldía Local de Bosa tiene como una de sus funciones promover la participación ciudadana. </c:v>
                </c:pt>
                <c:pt idx="7">
                  <c:v>Los espacios y las instancias de participación deben ser para tomar decisiones con la comunidad. </c:v>
                </c:pt>
              </c:strCache>
            </c:strRef>
          </c:cat>
          <c:val>
            <c:numRef>
              <c:f>Hoja9!$K$13:$K$20</c:f>
              <c:numCache>
                <c:formatCode>0%</c:formatCode>
                <c:ptCount val="8"/>
                <c:pt idx="0">
                  <c:v>0.92657342657342656</c:v>
                </c:pt>
                <c:pt idx="1">
                  <c:v>0.73049645390070927</c:v>
                </c:pt>
                <c:pt idx="2">
                  <c:v>0.77580071174377219</c:v>
                </c:pt>
                <c:pt idx="3">
                  <c:v>0.9</c:v>
                </c:pt>
                <c:pt idx="4">
                  <c:v>0.59430604982206403</c:v>
                </c:pt>
                <c:pt idx="5">
                  <c:v>0.73928571428571432</c:v>
                </c:pt>
                <c:pt idx="6">
                  <c:v>0.75704225352112675</c:v>
                </c:pt>
                <c:pt idx="7">
                  <c:v>0.8409893992932862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061-9E74-C0C98D9F8851}"/>
            </c:ext>
          </c:extLst>
        </c:ser>
        <c:ser>
          <c:idx val="1"/>
          <c:order val="1"/>
          <c:tx>
            <c:strRef>
              <c:f>Hoja9!$L$12</c:f>
              <c:strCache>
                <c:ptCount val="1"/>
                <c:pt idx="0">
                  <c:v>Un poco de acuerdo</c:v>
                </c:pt>
              </c:strCache>
            </c:strRef>
          </c:tx>
          <c:spPr>
            <a:solidFill>
              <a:srgbClr val="F75B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Hoja9!$J$13:$J$20</c:f>
              <c:strCache>
                <c:ptCount val="8"/>
                <c:pt idx="0">
                  <c:v>La participación ciudadana debe ser comprendida como un derecho. </c:v>
                </c:pt>
                <c:pt idx="1">
                  <c:v>La movilización social (manifestaciones, marchas) es una expresión de participación ciudadana.</c:v>
                </c:pt>
                <c:pt idx="2">
                  <c:v>En los espacios y las instancias de participación se debe hacer seguimiento a la política pública.</c:v>
                </c:pt>
                <c:pt idx="3">
                  <c:v>La ciudadanía tiene derecho a hacer seguimiento a la ejecución de los recursos de la localidad. </c:v>
                </c:pt>
                <c:pt idx="4">
                  <c:v>La página web de la Alcaldía y las redes sociales son medios efectivos para convocar a espacios de participación.</c:v>
                </c:pt>
                <c:pt idx="5">
                  <c:v>Los espacios de participación de Bosa permiten adquirir nuevos conocimientos e informarse sobre la política pública.</c:v>
                </c:pt>
                <c:pt idx="6">
                  <c:v>La Alcaldía Local de Bosa tiene como una de sus funciones promover la participación ciudadana. </c:v>
                </c:pt>
                <c:pt idx="7">
                  <c:v>Los espacios y las instancias de participación deben ser para tomar decisiones con la comunidad. </c:v>
                </c:pt>
              </c:strCache>
            </c:strRef>
          </c:cat>
          <c:val>
            <c:numRef>
              <c:f>Hoja9!$L$13:$L$20</c:f>
              <c:numCache>
                <c:formatCode>0%</c:formatCode>
                <c:ptCount val="8"/>
                <c:pt idx="0">
                  <c:v>5.5944055944055944E-2</c:v>
                </c:pt>
                <c:pt idx="1">
                  <c:v>0.18439716312056736</c:v>
                </c:pt>
                <c:pt idx="2">
                  <c:v>0.16370106761565836</c:v>
                </c:pt>
                <c:pt idx="3">
                  <c:v>6.4285714285714279E-2</c:v>
                </c:pt>
                <c:pt idx="4">
                  <c:v>0.27046263345195731</c:v>
                </c:pt>
                <c:pt idx="5">
                  <c:v>0.18214285714285713</c:v>
                </c:pt>
                <c:pt idx="6">
                  <c:v>0.16901408450704225</c:v>
                </c:pt>
                <c:pt idx="7">
                  <c:v>0.1166077738515901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061-9E74-C0C98D9F8851}"/>
            </c:ext>
          </c:extLst>
        </c:ser>
        <c:ser>
          <c:idx val="2"/>
          <c:order val="2"/>
          <c:tx>
            <c:strRef>
              <c:f>Hoja9!$M$12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3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Hoja9!$J$13:$J$20</c:f>
              <c:strCache>
                <c:ptCount val="8"/>
                <c:pt idx="0">
                  <c:v>La participación ciudadana debe ser comprendida como un derecho. </c:v>
                </c:pt>
                <c:pt idx="1">
                  <c:v>La movilización social (manifestaciones, marchas) es una expresión de participación ciudadana.</c:v>
                </c:pt>
                <c:pt idx="2">
                  <c:v>En los espacios y las instancias de participación se debe hacer seguimiento a la política pública.</c:v>
                </c:pt>
                <c:pt idx="3">
                  <c:v>La ciudadanía tiene derecho a hacer seguimiento a la ejecución de los recursos de la localidad. </c:v>
                </c:pt>
                <c:pt idx="4">
                  <c:v>La página web de la Alcaldía y las redes sociales son medios efectivos para convocar a espacios de participación.</c:v>
                </c:pt>
                <c:pt idx="5">
                  <c:v>Los espacios de participación de Bosa permiten adquirir nuevos conocimientos e informarse sobre la política pública.</c:v>
                </c:pt>
                <c:pt idx="6">
                  <c:v>La Alcaldía Local de Bosa tiene como una de sus funciones promover la participación ciudadana. </c:v>
                </c:pt>
                <c:pt idx="7">
                  <c:v>Los espacios y las instancias de participación deben ser para tomar decisiones con la comunidad. </c:v>
                </c:pt>
              </c:strCache>
            </c:strRef>
          </c:cat>
          <c:val>
            <c:numRef>
              <c:f>Hoja9!$M$13:$M$20</c:f>
              <c:numCache>
                <c:formatCode>0%</c:formatCode>
                <c:ptCount val="8"/>
                <c:pt idx="0">
                  <c:v>1.048951048951049E-2</c:v>
                </c:pt>
                <c:pt idx="1">
                  <c:v>6.3829787234042548E-2</c:v>
                </c:pt>
                <c:pt idx="2">
                  <c:v>4.9822064056939501E-2</c:v>
                </c:pt>
                <c:pt idx="3">
                  <c:v>2.5000000000000001E-2</c:v>
                </c:pt>
                <c:pt idx="4">
                  <c:v>9.2526690391459068E-2</c:v>
                </c:pt>
                <c:pt idx="5">
                  <c:v>5.3571428571428568E-2</c:v>
                </c:pt>
                <c:pt idx="6">
                  <c:v>4.9295774647887321E-2</c:v>
                </c:pt>
                <c:pt idx="7">
                  <c:v>2.8268551236749116E-2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061-9E74-C0C98D9F8851}"/>
            </c:ext>
          </c:extLst>
        </c:ser>
        <c:ser>
          <c:idx val="3"/>
          <c:order val="3"/>
          <c:tx>
            <c:strRef>
              <c:f>Hoja9!$N$12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33296752297936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A-4061-9E74-C0C98D9F8851}"/>
                </c:ext>
              </c:extLst>
            </c:dLbl>
            <c:dLbl>
              <c:idx val="1"/>
              <c:layout>
                <c:manualLayout>
                  <c:x val="1.681768298588117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4A-4061-9E74-C0C98D9F8851}"/>
                </c:ext>
              </c:extLst>
            </c:dLbl>
            <c:dLbl>
              <c:idx val="2"/>
              <c:layout>
                <c:manualLayout>
                  <c:x val="1.3454146388704943E-2"/>
                  <c:y val="-9.16215284039999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4A-4061-9E74-C0C98D9F8851}"/>
                </c:ext>
              </c:extLst>
            </c:dLbl>
            <c:dLbl>
              <c:idx val="3"/>
              <c:layout>
                <c:manualLayout>
                  <c:x val="1.3454146388704943E-2"/>
                  <c:y val="-4.997595644929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4A-4061-9E74-C0C98D9F8851}"/>
                </c:ext>
              </c:extLst>
            </c:dLbl>
            <c:dLbl>
              <c:idx val="4"/>
              <c:layout>
                <c:manualLayout>
                  <c:x val="2.130239844878282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4A-4061-9E74-C0C98D9F8851}"/>
                </c:ext>
              </c:extLst>
            </c:dLbl>
            <c:dLbl>
              <c:idx val="5"/>
              <c:layout>
                <c:manualLayout>
                  <c:x val="1.6817682985881179E-2"/>
                  <c:y val="-4.58107642019999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4A-4061-9E74-C0C98D9F8851}"/>
                </c:ext>
              </c:extLst>
            </c:dLbl>
            <c:dLbl>
              <c:idx val="6"/>
              <c:layout>
                <c:manualLayout>
                  <c:x val="1.7938861851606591E-2"/>
                  <c:y val="-2.498797822464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4A-4061-9E74-C0C98D9F8851}"/>
                </c:ext>
              </c:extLst>
            </c:dLbl>
            <c:dLbl>
              <c:idx val="7"/>
              <c:layout>
                <c:manualLayout>
                  <c:x val="1.0090609791528708E-2"/>
                  <c:y val="-1.145269105049999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4A-4061-9E74-C0C98D9F8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Hoja9!$J$13:$J$20</c:f>
              <c:strCache>
                <c:ptCount val="8"/>
                <c:pt idx="0">
                  <c:v>La participación ciudadana debe ser comprendida como un derecho. </c:v>
                </c:pt>
                <c:pt idx="1">
                  <c:v>La movilización social (manifestaciones, marchas) es una expresión de participación ciudadana.</c:v>
                </c:pt>
                <c:pt idx="2">
                  <c:v>En los espacios y las instancias de participación se debe hacer seguimiento a la política pública.</c:v>
                </c:pt>
                <c:pt idx="3">
                  <c:v>La ciudadanía tiene derecho a hacer seguimiento a la ejecución de los recursos de la localidad. </c:v>
                </c:pt>
                <c:pt idx="4">
                  <c:v>La página web de la Alcaldía y las redes sociales son medios efectivos para convocar a espacios de participación.</c:v>
                </c:pt>
                <c:pt idx="5">
                  <c:v>Los espacios de participación de Bosa permiten adquirir nuevos conocimientos e informarse sobre la política pública.</c:v>
                </c:pt>
                <c:pt idx="6">
                  <c:v>La Alcaldía Local de Bosa tiene como una de sus funciones promover la participación ciudadana. </c:v>
                </c:pt>
                <c:pt idx="7">
                  <c:v>Los espacios y las instancias de participación deben ser para tomar decisiones con la comunidad. </c:v>
                </c:pt>
              </c:strCache>
            </c:strRef>
          </c:cat>
          <c:val>
            <c:numRef>
              <c:f>Hoja9!$N$13:$N$20</c:f>
              <c:numCache>
                <c:formatCode>0%</c:formatCode>
                <c:ptCount val="8"/>
                <c:pt idx="0">
                  <c:v>6.993006993006993E-3</c:v>
                </c:pt>
                <c:pt idx="1">
                  <c:v>2.1276595744680851E-2</c:v>
                </c:pt>
                <c:pt idx="2">
                  <c:v>1.0676156583629894E-2</c:v>
                </c:pt>
                <c:pt idx="3">
                  <c:v>1.0714285714285714E-2</c:v>
                </c:pt>
                <c:pt idx="4">
                  <c:v>4.2704626334519574E-2</c:v>
                </c:pt>
                <c:pt idx="5">
                  <c:v>2.5000000000000001E-2</c:v>
                </c:pt>
                <c:pt idx="6">
                  <c:v>2.464788732394366E-2</c:v>
                </c:pt>
                <c:pt idx="7">
                  <c:v>1.4134275618374558E-2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4A-4061-9E74-C0C98D9F88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4396847"/>
        <c:axId val="1184386767"/>
      </c:barChart>
      <c:catAx>
        <c:axId val="118439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86767"/>
        <c:crosses val="autoZero"/>
        <c:auto val="1"/>
        <c:lblAlgn val="ctr"/>
        <c:lblOffset val="100"/>
        <c:noMultiLvlLbl val="0"/>
      </c:catAx>
      <c:valAx>
        <c:axId val="118438676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9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Hoja9!$K$12</c:f>
              <c:strCache>
                <c:ptCount val="1"/>
                <c:pt idx="0">
                  <c:v>Totalmente de acuerdo</c:v>
                </c:pt>
              </c:strCache>
            </c:strRef>
          </c:tx>
          <c:spPr>
            <a:solidFill>
              <a:srgbClr val="EE1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Hoja9!$J$13:$J$13</c:f>
              <c:strCache>
                <c:ptCount val="1"/>
                <c:pt idx="0">
                  <c:v>Los espacios y las instancias de participación deben ser para tomar decisiones con la comunidad. </c:v>
                </c:pt>
              </c:strCache>
            </c:strRef>
          </c:cat>
          <c:val>
            <c:numRef>
              <c:f>Hoja9!$K$13:$K$13</c:f>
              <c:numCache>
                <c:formatCode>0%</c:formatCode>
                <c:ptCount val="1"/>
                <c:pt idx="0">
                  <c:v>0.8409893992932862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061-9E74-C0C98D9F8851}"/>
            </c:ext>
          </c:extLst>
        </c:ser>
        <c:ser>
          <c:idx val="1"/>
          <c:order val="1"/>
          <c:tx>
            <c:strRef>
              <c:f>Hoja9!$L$12</c:f>
              <c:strCache>
                <c:ptCount val="1"/>
                <c:pt idx="0">
                  <c:v>Un poco de acuerdo</c:v>
                </c:pt>
              </c:strCache>
            </c:strRef>
          </c:tx>
          <c:spPr>
            <a:solidFill>
              <a:srgbClr val="F75B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Hoja9!$J$13:$J$13</c:f>
              <c:strCache>
                <c:ptCount val="1"/>
                <c:pt idx="0">
                  <c:v>Los espacios y las instancias de participación deben ser para tomar decisiones con la comunidad. </c:v>
                </c:pt>
              </c:strCache>
            </c:strRef>
          </c:cat>
          <c:val>
            <c:numRef>
              <c:f>Hoja9!$L$13:$L$13</c:f>
              <c:numCache>
                <c:formatCode>0%</c:formatCode>
                <c:ptCount val="1"/>
                <c:pt idx="0">
                  <c:v>0.1166077738515901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061-9E74-C0C98D9F8851}"/>
            </c:ext>
          </c:extLst>
        </c:ser>
        <c:ser>
          <c:idx val="2"/>
          <c:order val="2"/>
          <c:tx>
            <c:strRef>
              <c:f>Hoja9!$M$12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3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Hoja9!$J$13:$J$13</c:f>
              <c:strCache>
                <c:ptCount val="1"/>
                <c:pt idx="0">
                  <c:v>Los espacios y las instancias de participación deben ser para tomar decisiones con la comunidad. </c:v>
                </c:pt>
              </c:strCache>
            </c:strRef>
          </c:cat>
          <c:val>
            <c:numRef>
              <c:f>Hoja9!$M$13:$M$13</c:f>
              <c:numCache>
                <c:formatCode>0%</c:formatCode>
                <c:ptCount val="1"/>
                <c:pt idx="0">
                  <c:v>2.8268551236749116E-2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061-9E74-C0C98D9F8851}"/>
            </c:ext>
          </c:extLst>
        </c:ser>
        <c:ser>
          <c:idx val="3"/>
          <c:order val="3"/>
          <c:tx>
            <c:strRef>
              <c:f>Hoja9!$N$12</c:f>
              <c:strCache>
                <c:ptCount val="1"/>
                <c:pt idx="0">
                  <c:v>Totalmente en desacuerdo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90609791528708E-2"/>
                  <c:y val="-1.145269105049999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A-4061-9E74-C0C98D9F88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Hoja9!$J$13:$J$13</c:f>
              <c:strCache>
                <c:ptCount val="1"/>
                <c:pt idx="0">
                  <c:v>Los espacios y las instancias de participación deben ser para tomar decisiones con la comunidad. </c:v>
                </c:pt>
              </c:strCache>
            </c:strRef>
          </c:cat>
          <c:val>
            <c:numRef>
              <c:f>Hoja9!$N$13:$N$13</c:f>
              <c:numCache>
                <c:formatCode>0%</c:formatCode>
                <c:ptCount val="1"/>
                <c:pt idx="0">
                  <c:v>1.4134275618374558E-2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4A-4061-9E74-C0C98D9F88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4396847"/>
        <c:axId val="1184386767"/>
      </c:barChart>
      <c:catAx>
        <c:axId val="1184396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86767"/>
        <c:crosses val="autoZero"/>
        <c:auto val="1"/>
        <c:lblAlgn val="ctr"/>
        <c:lblOffset val="100"/>
        <c:noMultiLvlLbl val="0"/>
      </c:catAx>
      <c:valAx>
        <c:axId val="118438676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84396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9CCBA-9B9F-4EEB-A824-B7D30F260A95}" type="datetimeFigureOut">
              <a:rPr lang="es-CO" smtClean="0"/>
              <a:pPr/>
              <a:t>17/11/2023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4FAE1-55C5-4570-9EA0-A459C725E29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537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4FAE1-55C5-4570-9EA0-A459C725E29E}" type="slidenum">
              <a:rPr lang="es-CO" smtClean="0"/>
              <a:pPr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34C1F13-89F7-9548-AD28-7CF8AE5F1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4"/>
            <a:ext cx="12191998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0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34C1F13-89F7-9548-AD28-7CF8AE5F1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1714"/>
            <a:ext cx="12181171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1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34C1F13-89F7-9548-AD28-7CF8AE5F1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1714"/>
            <a:ext cx="12181171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9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92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5B98-A818-45DC-87C5-059CC08B3071}" type="datetimeFigureOut">
              <a:rPr lang="es-CO" smtClean="0"/>
              <a:t>17/11/2023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69BA-CA77-4CC0-925F-BF252B3A8551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4C1F13-89F7-9548-AD28-7CF8AE5F1F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6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2" r:id="rId2"/>
    <p:sldLayoutId id="2147483688" r:id="rId3"/>
    <p:sldLayoutId id="21474836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3159FC9E-19F6-4A78-89EC-0865794063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0" y="5269519"/>
            <a:ext cx="1347227" cy="13472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3947C71-6F72-6D40-AE75-85A488FA34F9}"/>
              </a:ext>
            </a:extLst>
          </p:cNvPr>
          <p:cNvSpPr txBox="1"/>
          <p:nvPr/>
        </p:nvSpPr>
        <p:spPr>
          <a:xfrm>
            <a:off x="556490" y="455797"/>
            <a:ext cx="7484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effectLst>
                  <a:outerShdw blurRad="88900" dist="63500" dir="8100000" algn="tr" rotWithShape="0">
                    <a:prstClr val="black">
                      <a:alpha val="74000"/>
                    </a:prstClr>
                  </a:outerShdw>
                </a:effectLst>
                <a:latin typeface="Museo Sans 900" panose="02000000000000000000" pitchFamily="50" charset="0"/>
              </a:rPr>
              <a:t>LOCALIDAD DE BOSA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947C71-6F72-6D40-AE75-85A488FA34F9}"/>
              </a:ext>
            </a:extLst>
          </p:cNvPr>
          <p:cNvSpPr txBox="1"/>
          <p:nvPr/>
        </p:nvSpPr>
        <p:spPr>
          <a:xfrm>
            <a:off x="520630" y="1619977"/>
            <a:ext cx="3155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useo Sans 900" panose="02000000000000000000" pitchFamily="50" charset="0"/>
              </a:rPr>
              <a:t>16 DE SEPTIEMBRE DEL 2023</a:t>
            </a:r>
            <a:endParaRPr lang="es-CO" sz="2000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0" y="1379127"/>
            <a:ext cx="3739896" cy="0"/>
          </a:xfrm>
          <a:prstGeom prst="line">
            <a:avLst/>
          </a:prstGeom>
          <a:ln w="28575">
            <a:solidFill>
              <a:srgbClr val="F9D2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157" y="219467"/>
            <a:ext cx="1943543" cy="160056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FB6AA9B-06C9-48F6-670D-18695F95A93F}"/>
              </a:ext>
            </a:extLst>
          </p:cNvPr>
          <p:cNvSpPr txBox="1"/>
          <p:nvPr/>
        </p:nvSpPr>
        <p:spPr>
          <a:xfrm>
            <a:off x="338452" y="2561651"/>
            <a:ext cx="4913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Museo Sans 900" panose="02000000000000000000" pitchFamily="50" charset="0"/>
              </a:rPr>
              <a:t>ENCUESTA DE PARTICIPACIÓN CIUDADANA</a:t>
            </a:r>
          </a:p>
          <a:p>
            <a:r>
              <a:rPr lang="es-ES" sz="2800" b="1" dirty="0">
                <a:solidFill>
                  <a:schemeClr val="bg1"/>
                </a:solidFill>
                <a:latin typeface="Museo Sans 900" panose="02000000000000000000" pitchFamily="50" charset="0"/>
              </a:rPr>
              <a:t>13 mayo -02 junio 2023</a:t>
            </a:r>
            <a:endParaRPr lang="es-CO" sz="2800" b="1" dirty="0">
              <a:solidFill>
                <a:schemeClr val="bg1"/>
              </a:solidFill>
              <a:latin typeface="Museo Sans 9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5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F47B2FD-C21C-CE13-BEFC-9E07D6579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90307"/>
              </p:ext>
            </p:extLst>
          </p:nvPr>
        </p:nvGraphicFramePr>
        <p:xfrm>
          <a:off x="369805" y="1439905"/>
          <a:ext cx="11327363" cy="508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313;p16">
            <a:extLst>
              <a:ext uri="{FF2B5EF4-FFF2-40B4-BE49-F238E27FC236}">
                <a16:creationId xmlns:a16="http://schemas.microsoft.com/office/drawing/2014/main" id="{98E0636E-62C0-D843-E305-423D905B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665491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Participación</a:t>
            </a:r>
          </a:p>
        </p:txBody>
      </p:sp>
    </p:spTree>
    <p:extLst>
      <p:ext uri="{BB962C8B-B14F-4D97-AF65-F5344CB8AC3E}">
        <p14:creationId xmlns:p14="http://schemas.microsoft.com/office/powerpoint/2010/main" val="356461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F47B2FD-C21C-CE13-BEFC-9E07D6579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060351"/>
              </p:ext>
            </p:extLst>
          </p:nvPr>
        </p:nvGraphicFramePr>
        <p:xfrm>
          <a:off x="369805" y="1439905"/>
          <a:ext cx="11327363" cy="508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313;p16">
            <a:extLst>
              <a:ext uri="{FF2B5EF4-FFF2-40B4-BE49-F238E27FC236}">
                <a16:creationId xmlns:a16="http://schemas.microsoft.com/office/drawing/2014/main" id="{98E0636E-62C0-D843-E305-423D905B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665491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Participación</a:t>
            </a:r>
          </a:p>
        </p:txBody>
      </p:sp>
    </p:spTree>
    <p:extLst>
      <p:ext uri="{BB962C8B-B14F-4D97-AF65-F5344CB8AC3E}">
        <p14:creationId xmlns:p14="http://schemas.microsoft.com/office/powerpoint/2010/main" val="72467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F47B2FD-C21C-CE13-BEFC-9E07D6579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174403"/>
              </p:ext>
            </p:extLst>
          </p:nvPr>
        </p:nvGraphicFramePr>
        <p:xfrm>
          <a:off x="369805" y="1439905"/>
          <a:ext cx="11327363" cy="508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313;p16">
            <a:extLst>
              <a:ext uri="{FF2B5EF4-FFF2-40B4-BE49-F238E27FC236}">
                <a16:creationId xmlns:a16="http://schemas.microsoft.com/office/drawing/2014/main" id="{98E0636E-62C0-D843-E305-423D905B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665491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Participación</a:t>
            </a:r>
          </a:p>
        </p:txBody>
      </p:sp>
    </p:spTree>
    <p:extLst>
      <p:ext uri="{BB962C8B-B14F-4D97-AF65-F5344CB8AC3E}">
        <p14:creationId xmlns:p14="http://schemas.microsoft.com/office/powerpoint/2010/main" val="413545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F47B2FD-C21C-CE13-BEFC-9E07D6579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32728"/>
              </p:ext>
            </p:extLst>
          </p:nvPr>
        </p:nvGraphicFramePr>
        <p:xfrm>
          <a:off x="369805" y="1439905"/>
          <a:ext cx="11327363" cy="508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313;p16">
            <a:extLst>
              <a:ext uri="{FF2B5EF4-FFF2-40B4-BE49-F238E27FC236}">
                <a16:creationId xmlns:a16="http://schemas.microsoft.com/office/drawing/2014/main" id="{98E0636E-62C0-D843-E305-423D905B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665491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Participación</a:t>
            </a:r>
          </a:p>
        </p:txBody>
      </p:sp>
    </p:spTree>
    <p:extLst>
      <p:ext uri="{BB962C8B-B14F-4D97-AF65-F5344CB8AC3E}">
        <p14:creationId xmlns:p14="http://schemas.microsoft.com/office/powerpoint/2010/main" val="403771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F47B2FD-C21C-CE13-BEFC-9E07D6579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609684"/>
              </p:ext>
            </p:extLst>
          </p:nvPr>
        </p:nvGraphicFramePr>
        <p:xfrm>
          <a:off x="369805" y="1439905"/>
          <a:ext cx="11327363" cy="508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313;p16">
            <a:extLst>
              <a:ext uri="{FF2B5EF4-FFF2-40B4-BE49-F238E27FC236}">
                <a16:creationId xmlns:a16="http://schemas.microsoft.com/office/drawing/2014/main" id="{98E0636E-62C0-D843-E305-423D905B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665491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Participación</a:t>
            </a:r>
          </a:p>
        </p:txBody>
      </p:sp>
    </p:spTree>
    <p:extLst>
      <p:ext uri="{BB962C8B-B14F-4D97-AF65-F5344CB8AC3E}">
        <p14:creationId xmlns:p14="http://schemas.microsoft.com/office/powerpoint/2010/main" val="237718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F47B2FD-C21C-CE13-BEFC-9E07D6579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655839"/>
              </p:ext>
            </p:extLst>
          </p:nvPr>
        </p:nvGraphicFramePr>
        <p:xfrm>
          <a:off x="369805" y="1439905"/>
          <a:ext cx="11327363" cy="508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313;p16">
            <a:extLst>
              <a:ext uri="{FF2B5EF4-FFF2-40B4-BE49-F238E27FC236}">
                <a16:creationId xmlns:a16="http://schemas.microsoft.com/office/drawing/2014/main" id="{98E0636E-62C0-D843-E305-423D905B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665491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Participación</a:t>
            </a:r>
          </a:p>
        </p:txBody>
      </p:sp>
    </p:spTree>
    <p:extLst>
      <p:ext uri="{BB962C8B-B14F-4D97-AF65-F5344CB8AC3E}">
        <p14:creationId xmlns:p14="http://schemas.microsoft.com/office/powerpoint/2010/main" val="348959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F47B2FD-C21C-CE13-BEFC-9E07D6579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335226"/>
              </p:ext>
            </p:extLst>
          </p:nvPr>
        </p:nvGraphicFramePr>
        <p:xfrm>
          <a:off x="369805" y="1439905"/>
          <a:ext cx="11327363" cy="508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313;p16">
            <a:extLst>
              <a:ext uri="{FF2B5EF4-FFF2-40B4-BE49-F238E27FC236}">
                <a16:creationId xmlns:a16="http://schemas.microsoft.com/office/drawing/2014/main" id="{98E0636E-62C0-D843-E305-423D905B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665491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Participación</a:t>
            </a:r>
          </a:p>
        </p:txBody>
      </p:sp>
    </p:spTree>
    <p:extLst>
      <p:ext uri="{BB962C8B-B14F-4D97-AF65-F5344CB8AC3E}">
        <p14:creationId xmlns:p14="http://schemas.microsoft.com/office/powerpoint/2010/main" val="243275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CF1F367-0B7A-7D3E-AF7D-EA9858DFA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02087"/>
              </p:ext>
            </p:extLst>
          </p:nvPr>
        </p:nvGraphicFramePr>
        <p:xfrm>
          <a:off x="582713" y="1795514"/>
          <a:ext cx="5036981" cy="402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C2AF5F9-70F6-6797-0ED9-D80DF28D78A3}"/>
              </a:ext>
            </a:extLst>
          </p:cNvPr>
          <p:cNvSpPr txBox="1"/>
          <p:nvPr/>
        </p:nvSpPr>
        <p:spPr>
          <a:xfrm>
            <a:off x="320669" y="1503987"/>
            <a:ext cx="544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Temas con mayor interés para la Participación Ciudadana 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91DC403-F7F7-C412-51B4-537EA483591E}"/>
              </a:ext>
            </a:extLst>
          </p:cNvPr>
          <p:cNvSpPr/>
          <p:nvPr/>
        </p:nvSpPr>
        <p:spPr>
          <a:xfrm>
            <a:off x="2251078" y="5876929"/>
            <a:ext cx="4270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Derechos de los animales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Derechos de los niños y niñas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Educación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66FE98C-9ECF-2506-9AF6-476B75E8DD26}"/>
              </a:ext>
            </a:extLst>
          </p:cNvPr>
          <p:cNvSpPr/>
          <p:nvPr/>
        </p:nvSpPr>
        <p:spPr>
          <a:xfrm>
            <a:off x="5894792" y="912076"/>
            <a:ext cx="57839" cy="5438674"/>
          </a:xfrm>
          <a:prstGeom prst="rect">
            <a:avLst/>
          </a:prstGeom>
          <a:solidFill>
            <a:srgbClr val="EE1035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C37B04-AD9D-60CB-8E20-3645B8ACCDBB}"/>
              </a:ext>
            </a:extLst>
          </p:cNvPr>
          <p:cNvSpPr txBox="1"/>
          <p:nvPr/>
        </p:nvSpPr>
        <p:spPr>
          <a:xfrm>
            <a:off x="6406840" y="708638"/>
            <a:ext cx="559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Recomendaciones para mejorar la Participación Ciudadana 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CCE1BD-44CC-E166-4546-CDAC1C7464AA}"/>
              </a:ext>
            </a:extLst>
          </p:cNvPr>
          <p:cNvSpPr/>
          <p:nvPr/>
        </p:nvSpPr>
        <p:spPr>
          <a:xfrm>
            <a:off x="6150317" y="1077970"/>
            <a:ext cx="5848118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450" dirty="0"/>
              <a:t>Contar con más espacios para escuchar a la comunidad, sus necesidades en territorio y lograr visitas presenciales a cada uno de los barrios.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450" dirty="0"/>
              <a:t>Aumentar la comunicación por medio de la articulación con las juntas de acción comunal, los comités, las mesas de participación y los líderes de sectores sociales. Así como, mediante el uso de distintos canales de comunicación como el perifoneo, las emisoras, las redes sociales y la entrega de volantes.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450" dirty="0"/>
              <a:t>Fortalecer los programas que brinden apoyo a emprendedor(e/a)s, </a:t>
            </a:r>
            <a:r>
              <a:rPr lang="es-ES" sz="1450" dirty="0" err="1"/>
              <a:t>adult</a:t>
            </a:r>
            <a:r>
              <a:rPr lang="es-ES" sz="1450" dirty="0"/>
              <a:t>(o/a)s mayores, vendedor(e/a)s informales, cuidador(a/e)s, madres comunitarias, jóvenes, grupos étnicos y personas en situación de discapacidad. Así mismo, contar con programas que fortalezcan el deporte,  la cultura, el empleo, la educación, el manejo de residuos,  la salud y la participación ciudadana.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450" dirty="0"/>
              <a:t>Realizar obras que incluyan el mejoramiento de las calles, la señalización vial, el mejoramiento de parques y del espacio público en general.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450" dirty="0"/>
              <a:t>Mejorar la seguridad de la localidad, mediante el uso de cámaras y de la fuerza pública, de manera que disminuya la inseguridad local.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450" dirty="0"/>
              <a:t>Realizar capacitaciones a los </a:t>
            </a:r>
            <a:r>
              <a:rPr lang="es-ES" sz="1450" dirty="0" err="1"/>
              <a:t>funcionari</a:t>
            </a:r>
            <a:r>
              <a:rPr lang="es-ES" sz="1450" dirty="0"/>
              <a:t>(o/a)s en acciones afirmativas, enfoques y política pública.</a:t>
            </a:r>
          </a:p>
        </p:txBody>
      </p:sp>
      <p:sp>
        <p:nvSpPr>
          <p:cNvPr id="9" name="Google Shape;1313;p16">
            <a:extLst>
              <a:ext uri="{FF2B5EF4-FFF2-40B4-BE49-F238E27FC236}">
                <a16:creationId xmlns:a16="http://schemas.microsoft.com/office/drawing/2014/main" id="{D48FE62B-CF81-183F-0094-5B167C258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627728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Participación</a:t>
            </a:r>
          </a:p>
        </p:txBody>
      </p:sp>
    </p:spTree>
    <p:extLst>
      <p:ext uri="{BB962C8B-B14F-4D97-AF65-F5344CB8AC3E}">
        <p14:creationId xmlns:p14="http://schemas.microsoft.com/office/powerpoint/2010/main" val="392636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3159FC9E-19F6-4A78-89EC-0865794063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F5CE05-A0B0-A14E-ADE2-FEE254ED4F62}"/>
              </a:ext>
            </a:extLst>
          </p:cNvPr>
          <p:cNvSpPr txBox="1"/>
          <p:nvPr/>
        </p:nvSpPr>
        <p:spPr>
          <a:xfrm>
            <a:off x="831332" y="2311287"/>
            <a:ext cx="104887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500" b="1" dirty="0">
                <a:solidFill>
                  <a:schemeClr val="bg1"/>
                </a:solidFill>
                <a:latin typeface="Museo Sans 900" panose="02000000000000000000" pitchFamily="50" charset="0"/>
              </a:rPr>
              <a:t>GRACIAS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3159FC9E-19F6-4A78-89EC-0865794063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F5CE05-A0B0-A14E-ADE2-FEE254ED4F62}"/>
              </a:ext>
            </a:extLst>
          </p:cNvPr>
          <p:cNvSpPr txBox="1"/>
          <p:nvPr/>
        </p:nvSpPr>
        <p:spPr>
          <a:xfrm>
            <a:off x="654351" y="2311287"/>
            <a:ext cx="104887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RESULTADOS ENCUESTA </a:t>
            </a:r>
          </a:p>
          <a:p>
            <a:pPr algn="ctr"/>
            <a:r>
              <a:rPr lang="es-ES" sz="4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DE PERCEPCIÓN</a:t>
            </a:r>
          </a:p>
          <a:p>
            <a:pPr algn="ctr"/>
            <a:r>
              <a:rPr lang="es-ES" sz="4400" b="1" dirty="0">
                <a:solidFill>
                  <a:schemeClr val="bg1"/>
                </a:solidFill>
                <a:latin typeface="Museo Sans 900" panose="02000000000000000000" pitchFamily="50" charset="0"/>
              </a:rPr>
              <a:t> PARTICIPACIÓN CIUDADANA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9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1313;p16"/>
          <p:cNvSpPr txBox="1">
            <a:spLocks noChangeArrowheads="1"/>
          </p:cNvSpPr>
          <p:nvPr/>
        </p:nvSpPr>
        <p:spPr bwMode="auto">
          <a:xfrm>
            <a:off x="1799550" y="588295"/>
            <a:ext cx="10284295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Encuesta de percepción sobre participación ciudadana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9DD4948-6911-080B-D398-7AB71046C1F8}"/>
              </a:ext>
            </a:extLst>
          </p:cNvPr>
          <p:cNvSpPr/>
          <p:nvPr/>
        </p:nvSpPr>
        <p:spPr>
          <a:xfrm>
            <a:off x="1153767" y="5146628"/>
            <a:ext cx="10563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Nota: Con la aplicación física no es posible garantizar el diligenciamiento de todas las respuestas.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C0790589-1F18-0533-3B42-13482BAED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498598"/>
              </p:ext>
            </p:extLst>
          </p:nvPr>
        </p:nvGraphicFramePr>
        <p:xfrm>
          <a:off x="2781992" y="1847105"/>
          <a:ext cx="7023320" cy="141205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511660">
                  <a:extLst>
                    <a:ext uri="{9D8B030D-6E8A-4147-A177-3AD203B41FA5}">
                      <a16:colId xmlns:a16="http://schemas.microsoft.com/office/drawing/2014/main" val="3739375605"/>
                    </a:ext>
                  </a:extLst>
                </a:gridCol>
                <a:gridCol w="3511660">
                  <a:extLst>
                    <a:ext uri="{9D8B030D-6E8A-4147-A177-3AD203B41FA5}">
                      <a16:colId xmlns:a16="http://schemas.microsoft.com/office/drawing/2014/main" val="2933457960"/>
                    </a:ext>
                  </a:extLst>
                </a:gridCol>
              </a:tblGrid>
              <a:tr h="924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2400" dirty="0">
                          <a:effectLst/>
                          <a:latin typeface="Arial Narrow" panose="020B0606020202030204" pitchFamily="34" charset="0"/>
                        </a:rPr>
                        <a:t>Aplicación Online</a:t>
                      </a:r>
                      <a:endParaRPr lang="es-CO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CO" sz="2400" dirty="0">
                          <a:effectLst/>
                          <a:latin typeface="Arial Narrow" panose="020B0606020202030204" pitchFamily="34" charset="0"/>
                        </a:rPr>
                        <a:t>Aplicación Física </a:t>
                      </a:r>
                      <a:endParaRPr lang="es-CO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506317"/>
                  </a:ext>
                </a:extLst>
              </a:tr>
              <a:tr h="414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</a:t>
                      </a:r>
                      <a:endParaRPr lang="es-CO" sz="2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2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s-CO" sz="2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253994203"/>
                  </a:ext>
                </a:extLst>
              </a:tr>
            </a:tbl>
          </a:graphicData>
        </a:graphic>
      </p:graphicFrame>
      <p:sp>
        <p:nvSpPr>
          <p:cNvPr id="17" name="Rectángulo 16">
            <a:extLst>
              <a:ext uri="{FF2B5EF4-FFF2-40B4-BE49-F238E27FC236}">
                <a16:creationId xmlns:a16="http://schemas.microsoft.com/office/drawing/2014/main" id="{EED11B41-E085-1520-CF2F-7286BEF92750}"/>
              </a:ext>
            </a:extLst>
          </p:cNvPr>
          <p:cNvSpPr/>
          <p:nvPr/>
        </p:nvSpPr>
        <p:spPr>
          <a:xfrm>
            <a:off x="4955473" y="3885174"/>
            <a:ext cx="3024868" cy="835493"/>
          </a:xfrm>
          <a:prstGeom prst="rect">
            <a:avLst/>
          </a:prstGeom>
          <a:solidFill>
            <a:srgbClr val="EE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Arial Narrow" panose="020B0606020202030204" pitchFamily="34" charset="0"/>
              </a:rPr>
              <a:t>TOTAL: 302</a:t>
            </a:r>
            <a:endParaRPr lang="es-CO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5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F95A7BF-AC5E-4D92-42CE-747AE112B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729732"/>
              </p:ext>
            </p:extLst>
          </p:nvPr>
        </p:nvGraphicFramePr>
        <p:xfrm>
          <a:off x="1190488" y="1591958"/>
          <a:ext cx="5296677" cy="282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E6146CE-3590-060B-14EE-6B6F5DE8828E}"/>
              </a:ext>
            </a:extLst>
          </p:cNvPr>
          <p:cNvSpPr txBox="1"/>
          <p:nvPr/>
        </p:nvSpPr>
        <p:spPr>
          <a:xfrm>
            <a:off x="2410408" y="120415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Edad 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D6073A2-A47D-AD04-671E-66A6D1EAC0C0}"/>
              </a:ext>
            </a:extLst>
          </p:cNvPr>
          <p:cNvSpPr/>
          <p:nvPr/>
        </p:nvSpPr>
        <p:spPr>
          <a:xfrm>
            <a:off x="1064132" y="3811825"/>
            <a:ext cx="1068927" cy="290673"/>
          </a:xfrm>
          <a:prstGeom prst="rect">
            <a:avLst/>
          </a:prstGeom>
          <a:solidFill>
            <a:srgbClr val="EE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 Narrow" panose="020B0606020202030204" pitchFamily="34" charset="0"/>
              </a:rPr>
              <a:t>TOTAL: 268</a:t>
            </a:r>
            <a:endParaRPr lang="es-CO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EA307A7-2E00-5F82-D0E3-AAF8EC438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233193"/>
              </p:ext>
            </p:extLst>
          </p:nvPr>
        </p:nvGraphicFramePr>
        <p:xfrm>
          <a:off x="7231029" y="12129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A307AB69-5F9B-FFFC-8E24-07B774560B3C}"/>
              </a:ext>
            </a:extLst>
          </p:cNvPr>
          <p:cNvSpPr txBox="1"/>
          <p:nvPr/>
        </p:nvSpPr>
        <p:spPr>
          <a:xfrm>
            <a:off x="7318744" y="756693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Sexo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08BFE05-8789-2C5D-CBD1-2536CA5EB360}"/>
              </a:ext>
            </a:extLst>
          </p:cNvPr>
          <p:cNvSpPr/>
          <p:nvPr/>
        </p:nvSpPr>
        <p:spPr>
          <a:xfrm>
            <a:off x="7385344" y="3888019"/>
            <a:ext cx="1068927" cy="290673"/>
          </a:xfrm>
          <a:prstGeom prst="rect">
            <a:avLst/>
          </a:prstGeom>
          <a:solidFill>
            <a:srgbClr val="EE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 Narrow" panose="020B0606020202030204" pitchFamily="34" charset="0"/>
              </a:rPr>
              <a:t>TOTAL: 295</a:t>
            </a:r>
            <a:endParaRPr lang="es-CO" sz="1400" b="1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240C94A-7D53-9297-0465-AE528E47BC38}"/>
              </a:ext>
            </a:extLst>
          </p:cNvPr>
          <p:cNvSpPr txBox="1"/>
          <p:nvPr/>
        </p:nvSpPr>
        <p:spPr>
          <a:xfrm>
            <a:off x="7091266" y="4386228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Identidad de género</a:t>
            </a:r>
          </a:p>
          <a:p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53DE12-4DA6-3AC9-CCEA-2C44AF7D58EA}"/>
              </a:ext>
            </a:extLst>
          </p:cNvPr>
          <p:cNvSpPr/>
          <p:nvPr/>
        </p:nvSpPr>
        <p:spPr>
          <a:xfrm>
            <a:off x="7203233" y="5003760"/>
            <a:ext cx="2052735" cy="4634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FC98B6D-A957-509F-6683-3E469AF3A2F0}"/>
              </a:ext>
            </a:extLst>
          </p:cNvPr>
          <p:cNvSpPr/>
          <p:nvPr/>
        </p:nvSpPr>
        <p:spPr>
          <a:xfrm>
            <a:off x="7519601" y="5415204"/>
            <a:ext cx="1913472" cy="463482"/>
          </a:xfrm>
          <a:prstGeom prst="rect">
            <a:avLst/>
          </a:prstGeom>
          <a:solidFill>
            <a:srgbClr val="EE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Arial Narrow" panose="020B0606020202030204" pitchFamily="34" charset="0"/>
              </a:rPr>
              <a:t>Femenino</a:t>
            </a:r>
            <a:endParaRPr lang="es-CO" sz="2000" b="1" dirty="0">
              <a:latin typeface="Arial Narrow" panose="020B0606020202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3BDE12E-1530-365D-CEB6-04142774DF85}"/>
              </a:ext>
            </a:extLst>
          </p:cNvPr>
          <p:cNvSpPr txBox="1"/>
          <p:nvPr/>
        </p:nvSpPr>
        <p:spPr>
          <a:xfrm>
            <a:off x="7887548" y="4972821"/>
            <a:ext cx="14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73%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EA4B097-7ACD-0F19-BC40-532B7B699A4E}"/>
              </a:ext>
            </a:extLst>
          </p:cNvPr>
          <p:cNvSpPr/>
          <p:nvPr/>
        </p:nvSpPr>
        <p:spPr>
          <a:xfrm>
            <a:off x="9822263" y="4994435"/>
            <a:ext cx="2052735" cy="4634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5D211D6-BAED-184D-85CA-95469AD232C1}"/>
              </a:ext>
            </a:extLst>
          </p:cNvPr>
          <p:cNvSpPr/>
          <p:nvPr/>
        </p:nvSpPr>
        <p:spPr>
          <a:xfrm>
            <a:off x="10138631" y="5405879"/>
            <a:ext cx="1913472" cy="463482"/>
          </a:xfrm>
          <a:prstGeom prst="rect">
            <a:avLst/>
          </a:prstGeom>
          <a:solidFill>
            <a:srgbClr val="EE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Arial Narrow" panose="020B0606020202030204" pitchFamily="34" charset="0"/>
              </a:rPr>
              <a:t>Masculino</a:t>
            </a:r>
            <a:endParaRPr lang="es-CO" sz="2000" b="1" dirty="0">
              <a:latin typeface="Arial Narrow" panose="020B0606020202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3722512-A96C-5C82-8917-1C7091AEB50F}"/>
              </a:ext>
            </a:extLst>
          </p:cNvPr>
          <p:cNvSpPr txBox="1"/>
          <p:nvPr/>
        </p:nvSpPr>
        <p:spPr>
          <a:xfrm>
            <a:off x="10506578" y="4963496"/>
            <a:ext cx="14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27%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2F3D3F3A-AA19-4A43-45C7-6FD745ED7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127035"/>
              </p:ext>
            </p:extLst>
          </p:nvPr>
        </p:nvGraphicFramePr>
        <p:xfrm>
          <a:off x="1214468" y="4216887"/>
          <a:ext cx="4967870" cy="267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8A12466C-ECBB-03B1-9115-E1E41C8AB14E}"/>
              </a:ext>
            </a:extLst>
          </p:cNvPr>
          <p:cNvSpPr txBox="1"/>
          <p:nvPr/>
        </p:nvSpPr>
        <p:spPr>
          <a:xfrm>
            <a:off x="2210217" y="3792682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Orientación Sexual 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52C408A-F669-9A14-0E9F-400E8258F4F1}"/>
              </a:ext>
            </a:extLst>
          </p:cNvPr>
          <p:cNvSpPr/>
          <p:nvPr/>
        </p:nvSpPr>
        <p:spPr>
          <a:xfrm>
            <a:off x="1099847" y="5893308"/>
            <a:ext cx="1068927" cy="290673"/>
          </a:xfrm>
          <a:prstGeom prst="rect">
            <a:avLst/>
          </a:prstGeom>
          <a:solidFill>
            <a:srgbClr val="EE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 Narrow" panose="020B0606020202030204" pitchFamily="34" charset="0"/>
              </a:rPr>
              <a:t>TOTAL: 286</a:t>
            </a:r>
            <a:endParaRPr lang="es-CO" sz="1400" b="1" dirty="0">
              <a:latin typeface="Arial Narrow" panose="020B0606020202030204" pitchFamily="34" charset="0"/>
            </a:endParaRPr>
          </a:p>
        </p:txBody>
      </p:sp>
      <p:sp>
        <p:nvSpPr>
          <p:cNvPr id="26" name="Google Shape;1313;p16">
            <a:extLst>
              <a:ext uri="{FF2B5EF4-FFF2-40B4-BE49-F238E27FC236}">
                <a16:creationId xmlns:a16="http://schemas.microsoft.com/office/drawing/2014/main" id="{4EDD4CE5-64E7-83ED-6BBD-A9C1A3258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507290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Caracterización</a:t>
            </a:r>
          </a:p>
        </p:txBody>
      </p:sp>
    </p:spTree>
    <p:extLst>
      <p:ext uri="{BB962C8B-B14F-4D97-AF65-F5344CB8AC3E}">
        <p14:creationId xmlns:p14="http://schemas.microsoft.com/office/powerpoint/2010/main" val="98679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CBFFFF-BCAE-8425-5A72-16B1A642953B}"/>
              </a:ext>
            </a:extLst>
          </p:cNvPr>
          <p:cNvSpPr txBox="1"/>
          <p:nvPr/>
        </p:nvSpPr>
        <p:spPr>
          <a:xfrm>
            <a:off x="1936041" y="690022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Pertenencia étnica 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71883D1-4502-43AD-946A-8A8BD8DA7FFE}"/>
              </a:ext>
            </a:extLst>
          </p:cNvPr>
          <p:cNvSpPr/>
          <p:nvPr/>
        </p:nvSpPr>
        <p:spPr>
          <a:xfrm>
            <a:off x="2338069" y="3114819"/>
            <a:ext cx="1068927" cy="290673"/>
          </a:xfrm>
          <a:prstGeom prst="rect">
            <a:avLst/>
          </a:prstGeom>
          <a:solidFill>
            <a:srgbClr val="EE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 Narrow" panose="020B0606020202030204" pitchFamily="34" charset="0"/>
              </a:rPr>
              <a:t>TOTAL: 285</a:t>
            </a:r>
            <a:endParaRPr lang="es-CO" sz="1400" b="1" dirty="0"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E23C0F-9001-C5AE-71DA-226084F3AAAE}"/>
              </a:ext>
            </a:extLst>
          </p:cNvPr>
          <p:cNvSpPr txBox="1"/>
          <p:nvPr/>
        </p:nvSpPr>
        <p:spPr>
          <a:xfrm>
            <a:off x="7331457" y="772952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latin typeface="Arial Narrow" panose="020B0606020202030204" pitchFamily="34" charset="0"/>
              </a:rPr>
              <a:t>UPZ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00F8400-ADAD-20B2-5899-3F70023CD337}"/>
              </a:ext>
            </a:extLst>
          </p:cNvPr>
          <p:cNvSpPr/>
          <p:nvPr/>
        </p:nvSpPr>
        <p:spPr>
          <a:xfrm>
            <a:off x="3509869" y="6491123"/>
            <a:ext cx="1068927" cy="290673"/>
          </a:xfrm>
          <a:prstGeom prst="rect">
            <a:avLst/>
          </a:prstGeom>
          <a:solidFill>
            <a:srgbClr val="EE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latin typeface="Arial Narrow" panose="020B0606020202030204" pitchFamily="34" charset="0"/>
              </a:rPr>
              <a:t>TOTAL: 291</a:t>
            </a:r>
            <a:endParaRPr lang="es-CO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7968B2E-ABB0-FA75-DAD6-29444E352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317048"/>
              </p:ext>
            </p:extLst>
          </p:nvPr>
        </p:nvGraphicFramePr>
        <p:xfrm>
          <a:off x="1646211" y="941363"/>
          <a:ext cx="5470490" cy="281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4816013-704C-D266-CA23-7A910F50F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367508"/>
              </p:ext>
            </p:extLst>
          </p:nvPr>
        </p:nvGraphicFramePr>
        <p:xfrm>
          <a:off x="2480023" y="3840214"/>
          <a:ext cx="47368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9B88D25D-D680-B58F-1876-312B9780A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483221"/>
              </p:ext>
            </p:extLst>
          </p:nvPr>
        </p:nvGraphicFramePr>
        <p:xfrm>
          <a:off x="6962854" y="1413930"/>
          <a:ext cx="5199650" cy="334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9593BC77-F9DF-F076-E3F3-068AC6CE1259}"/>
              </a:ext>
            </a:extLst>
          </p:cNvPr>
          <p:cNvSpPr txBox="1"/>
          <p:nvPr/>
        </p:nvSpPr>
        <p:spPr>
          <a:xfrm>
            <a:off x="1902099" y="352067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Discapacidad 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16" name="Google Shape;1313;p16">
            <a:extLst>
              <a:ext uri="{FF2B5EF4-FFF2-40B4-BE49-F238E27FC236}">
                <a16:creationId xmlns:a16="http://schemas.microsoft.com/office/drawing/2014/main" id="{B3F4DDFC-B6F6-1D67-22CA-F9C5CA6EA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221540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Caracterización</a:t>
            </a:r>
          </a:p>
        </p:txBody>
      </p:sp>
    </p:spTree>
    <p:extLst>
      <p:ext uri="{BB962C8B-B14F-4D97-AF65-F5344CB8AC3E}">
        <p14:creationId xmlns:p14="http://schemas.microsoft.com/office/powerpoint/2010/main" val="234534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061B6A-8FD6-60DB-7880-6739C7DE363E}"/>
              </a:ext>
            </a:extLst>
          </p:cNvPr>
          <p:cNvSpPr txBox="1"/>
          <p:nvPr/>
        </p:nvSpPr>
        <p:spPr>
          <a:xfrm>
            <a:off x="424902" y="2513239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Aprendizajes 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5FDD58-523D-CCAA-9BB4-EAB803DC00F0}"/>
              </a:ext>
            </a:extLst>
          </p:cNvPr>
          <p:cNvSpPr txBox="1"/>
          <p:nvPr/>
        </p:nvSpPr>
        <p:spPr>
          <a:xfrm>
            <a:off x="2661428" y="1061251"/>
            <a:ext cx="149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latin typeface="Arial Narrow" panose="020B0606020202030204" pitchFamily="34" charset="0"/>
              </a:rPr>
              <a:t>Espacios de participación </a:t>
            </a:r>
            <a:endParaRPr lang="es-CO" b="1" dirty="0">
              <a:latin typeface="Arial Narrow" panose="020B0606020202030204" pitchFamily="34" charset="0"/>
            </a:endParaRP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D9C061E1-07ED-C121-E311-3D506E6FBA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15410" r="-2317" b="11827"/>
          <a:stretch/>
        </p:blipFill>
        <p:spPr>
          <a:xfrm>
            <a:off x="669504" y="2532484"/>
            <a:ext cx="6302989" cy="45863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C603863-1598-4E52-64E7-95C835CE3A2E}"/>
              </a:ext>
            </a:extLst>
          </p:cNvPr>
          <p:cNvSpPr txBox="1"/>
          <p:nvPr/>
        </p:nvSpPr>
        <p:spPr>
          <a:xfrm>
            <a:off x="6096000" y="3531231"/>
            <a:ext cx="5890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Asistencia a espacio  convocado por la Alcaldía para expresar opiniones</a:t>
            </a:r>
          </a:p>
          <a:p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A5A57B4-E116-BB7A-949A-5B1D06D6F326}"/>
              </a:ext>
            </a:extLst>
          </p:cNvPr>
          <p:cNvSpPr/>
          <p:nvPr/>
        </p:nvSpPr>
        <p:spPr>
          <a:xfrm>
            <a:off x="6649788" y="4267614"/>
            <a:ext cx="2052735" cy="4634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C9E8B71-7FFE-9503-5F41-D1007D93877C}"/>
              </a:ext>
            </a:extLst>
          </p:cNvPr>
          <p:cNvSpPr/>
          <p:nvPr/>
        </p:nvSpPr>
        <p:spPr>
          <a:xfrm>
            <a:off x="6966156" y="4679058"/>
            <a:ext cx="1913472" cy="463482"/>
          </a:xfrm>
          <a:prstGeom prst="rect">
            <a:avLst/>
          </a:prstGeom>
          <a:solidFill>
            <a:srgbClr val="EE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Arial Narrow" panose="020B0606020202030204" pitchFamily="34" charset="0"/>
              </a:rPr>
              <a:t>Sí</a:t>
            </a:r>
            <a:endParaRPr lang="es-CO" sz="2000" b="1" dirty="0">
              <a:latin typeface="Arial Narrow" panose="020B0606020202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589D93-C2D5-2B18-4B69-031EB03DD3E9}"/>
              </a:ext>
            </a:extLst>
          </p:cNvPr>
          <p:cNvSpPr txBox="1"/>
          <p:nvPr/>
        </p:nvSpPr>
        <p:spPr>
          <a:xfrm>
            <a:off x="7334103" y="4236675"/>
            <a:ext cx="14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49%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4A87A68-DE84-BA4D-066B-81B75864F892}"/>
              </a:ext>
            </a:extLst>
          </p:cNvPr>
          <p:cNvSpPr/>
          <p:nvPr/>
        </p:nvSpPr>
        <p:spPr>
          <a:xfrm>
            <a:off x="9498805" y="4253201"/>
            <a:ext cx="2052735" cy="4634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46B0F04-8E43-1624-421C-9688C5E7FA78}"/>
              </a:ext>
            </a:extLst>
          </p:cNvPr>
          <p:cNvSpPr/>
          <p:nvPr/>
        </p:nvSpPr>
        <p:spPr>
          <a:xfrm>
            <a:off x="9815173" y="4664645"/>
            <a:ext cx="1913472" cy="463482"/>
          </a:xfrm>
          <a:prstGeom prst="rect">
            <a:avLst/>
          </a:prstGeom>
          <a:solidFill>
            <a:srgbClr val="EE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Arial Narrow" panose="020B0606020202030204" pitchFamily="34" charset="0"/>
              </a:rPr>
              <a:t>No</a:t>
            </a:r>
            <a:endParaRPr lang="es-CO" sz="2000" b="1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F2D1B7-58F4-761A-BC8C-1C5DECC2A0C7}"/>
              </a:ext>
            </a:extLst>
          </p:cNvPr>
          <p:cNvSpPr txBox="1"/>
          <p:nvPr/>
        </p:nvSpPr>
        <p:spPr>
          <a:xfrm>
            <a:off x="10183120" y="4222262"/>
            <a:ext cx="14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51%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Google Shape;1313;p16">
            <a:extLst>
              <a:ext uri="{FF2B5EF4-FFF2-40B4-BE49-F238E27FC236}">
                <a16:creationId xmlns:a16="http://schemas.microsoft.com/office/drawing/2014/main" id="{C853DE12-252E-DFD9-136D-E44A64809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345365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Participación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D8130ED-DAD1-5B29-EA37-D4C472C80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668130"/>
              </p:ext>
            </p:extLst>
          </p:nvPr>
        </p:nvGraphicFramePr>
        <p:xfrm>
          <a:off x="4458632" y="481187"/>
          <a:ext cx="7602900" cy="2940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15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DAA59A2-70D6-6C6C-C41C-A5006297A851}"/>
              </a:ext>
            </a:extLst>
          </p:cNvPr>
          <p:cNvSpPr txBox="1"/>
          <p:nvPr/>
        </p:nvSpPr>
        <p:spPr>
          <a:xfrm>
            <a:off x="1799550" y="799654"/>
            <a:ext cx="928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Las decisiones tomadas por la Alcaldía Local reflejan los intereses y necesidades de la comunidad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3FD3EF0-601B-BB62-B701-CAD73D7F40E4}"/>
              </a:ext>
            </a:extLst>
          </p:cNvPr>
          <p:cNvSpPr/>
          <p:nvPr/>
        </p:nvSpPr>
        <p:spPr>
          <a:xfrm>
            <a:off x="967445" y="1752921"/>
            <a:ext cx="2052735" cy="4634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4C71675-5D7C-F0D6-BC4D-5268B2F6CD86}"/>
              </a:ext>
            </a:extLst>
          </p:cNvPr>
          <p:cNvSpPr/>
          <p:nvPr/>
        </p:nvSpPr>
        <p:spPr>
          <a:xfrm>
            <a:off x="1283813" y="2164365"/>
            <a:ext cx="1913472" cy="463482"/>
          </a:xfrm>
          <a:prstGeom prst="rect">
            <a:avLst/>
          </a:prstGeom>
          <a:solidFill>
            <a:srgbClr val="EE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Arial Narrow" panose="020B0606020202030204" pitchFamily="34" charset="0"/>
              </a:rPr>
              <a:t>Sí</a:t>
            </a:r>
            <a:endParaRPr lang="es-CO" sz="2000" b="1" dirty="0"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042250-0129-63CA-F4D5-8567555A1FA7}"/>
              </a:ext>
            </a:extLst>
          </p:cNvPr>
          <p:cNvSpPr txBox="1"/>
          <p:nvPr/>
        </p:nvSpPr>
        <p:spPr>
          <a:xfrm>
            <a:off x="1651760" y="1721982"/>
            <a:ext cx="14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756CB742-A338-9BB0-32BE-F4AA21EF1E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1" b="14308"/>
          <a:stretch/>
        </p:blipFill>
        <p:spPr>
          <a:xfrm>
            <a:off x="554240" y="2686506"/>
            <a:ext cx="5617029" cy="3880308"/>
          </a:xfrm>
          <a:prstGeom prst="rect">
            <a:avLst/>
          </a:prstGeom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0E1743A6-8CA0-01C7-FB05-303573AD5A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" t="16482" r="2154" b="14954"/>
          <a:stretch/>
        </p:blipFill>
        <p:spPr>
          <a:xfrm>
            <a:off x="6574973" y="2037902"/>
            <a:ext cx="5287058" cy="377932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DB8E543-7A84-D76D-C1D3-AFD3EB2030A0}"/>
              </a:ext>
            </a:extLst>
          </p:cNvPr>
          <p:cNvSpPr/>
          <p:nvPr/>
        </p:nvSpPr>
        <p:spPr>
          <a:xfrm>
            <a:off x="5205740" y="1727500"/>
            <a:ext cx="2052735" cy="4634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F9109E1-6154-31AE-E45D-865E26E09390}"/>
              </a:ext>
            </a:extLst>
          </p:cNvPr>
          <p:cNvSpPr/>
          <p:nvPr/>
        </p:nvSpPr>
        <p:spPr>
          <a:xfrm>
            <a:off x="5522108" y="2138944"/>
            <a:ext cx="1913472" cy="463482"/>
          </a:xfrm>
          <a:prstGeom prst="rect">
            <a:avLst/>
          </a:prstGeom>
          <a:solidFill>
            <a:srgbClr val="EE1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Arial Narrow" panose="020B0606020202030204" pitchFamily="34" charset="0"/>
              </a:rPr>
              <a:t>No</a:t>
            </a:r>
            <a:endParaRPr lang="es-CO" sz="2000" b="1" dirty="0">
              <a:latin typeface="Arial Narrow" panose="020B06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31AD00-A3A8-6D5D-E925-51FDB925C0D9}"/>
              </a:ext>
            </a:extLst>
          </p:cNvPr>
          <p:cNvSpPr txBox="1"/>
          <p:nvPr/>
        </p:nvSpPr>
        <p:spPr>
          <a:xfrm>
            <a:off x="5890055" y="1696561"/>
            <a:ext cx="14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Google Shape;1313;p16">
            <a:extLst>
              <a:ext uri="{FF2B5EF4-FFF2-40B4-BE49-F238E27FC236}">
                <a16:creationId xmlns:a16="http://schemas.microsoft.com/office/drawing/2014/main" id="{AAF38533-8A90-5B71-BF0A-5F8473E46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345365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Participación</a:t>
            </a:r>
          </a:p>
        </p:txBody>
      </p:sp>
    </p:spTree>
    <p:extLst>
      <p:ext uri="{BB962C8B-B14F-4D97-AF65-F5344CB8AC3E}">
        <p14:creationId xmlns:p14="http://schemas.microsoft.com/office/powerpoint/2010/main" val="153200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F47B2FD-C21C-CE13-BEFC-9E07D6579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487728"/>
              </p:ext>
            </p:extLst>
          </p:nvPr>
        </p:nvGraphicFramePr>
        <p:xfrm>
          <a:off x="369805" y="1439905"/>
          <a:ext cx="11327363" cy="508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313;p16">
            <a:extLst>
              <a:ext uri="{FF2B5EF4-FFF2-40B4-BE49-F238E27FC236}">
                <a16:creationId xmlns:a16="http://schemas.microsoft.com/office/drawing/2014/main" id="{98E0636E-62C0-D843-E305-423D905B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665491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Participación</a:t>
            </a:r>
          </a:p>
        </p:txBody>
      </p:sp>
    </p:spTree>
    <p:extLst>
      <p:ext uri="{BB962C8B-B14F-4D97-AF65-F5344CB8AC3E}">
        <p14:creationId xmlns:p14="http://schemas.microsoft.com/office/powerpoint/2010/main" val="77077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680848" y="2368862"/>
            <a:ext cx="4531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	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9" y="291186"/>
            <a:ext cx="1507876" cy="124178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F47B2FD-C21C-CE13-BEFC-9E07D6579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678145"/>
              </p:ext>
            </p:extLst>
          </p:nvPr>
        </p:nvGraphicFramePr>
        <p:xfrm>
          <a:off x="369805" y="1439905"/>
          <a:ext cx="11327363" cy="508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313;p16">
            <a:extLst>
              <a:ext uri="{FF2B5EF4-FFF2-40B4-BE49-F238E27FC236}">
                <a16:creationId xmlns:a16="http://schemas.microsoft.com/office/drawing/2014/main" id="{98E0636E-62C0-D843-E305-423D905B7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50" y="665491"/>
            <a:ext cx="3126411" cy="400110"/>
          </a:xfrm>
          <a:prstGeom prst="rect">
            <a:avLst/>
          </a:prstGeom>
          <a:solidFill>
            <a:srgbClr val="EE103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ES" sz="3200" b="1" dirty="0">
                <a:solidFill>
                  <a:schemeClr val="bg1"/>
                </a:solidFill>
                <a:latin typeface="Tw Cen MT" charset="0"/>
              </a:rPr>
              <a:t>Participación</a:t>
            </a:r>
          </a:p>
        </p:txBody>
      </p:sp>
    </p:spTree>
    <p:extLst>
      <p:ext uri="{BB962C8B-B14F-4D97-AF65-F5344CB8AC3E}">
        <p14:creationId xmlns:p14="http://schemas.microsoft.com/office/powerpoint/2010/main" val="2181959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4242</TotalTime>
  <Words>531</Words>
  <Application>Microsoft Office PowerPoint</Application>
  <PresentationFormat>Panorámica</PresentationFormat>
  <Paragraphs>134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Museo Sans 900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Evelin Milena Quiñones Cabezas</cp:lastModifiedBy>
  <cp:revision>506</cp:revision>
  <dcterms:created xsi:type="dcterms:W3CDTF">2020-01-14T13:48:49Z</dcterms:created>
  <dcterms:modified xsi:type="dcterms:W3CDTF">2023-11-18T00:10:21Z</dcterms:modified>
</cp:coreProperties>
</file>